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15" r:id="rId1"/>
  </p:sldMasterIdLst>
  <p:sldIdLst>
    <p:sldId id="256" r:id="rId2"/>
    <p:sldId id="259" r:id="rId3"/>
    <p:sldId id="266" r:id="rId4"/>
    <p:sldId id="257" r:id="rId5"/>
    <p:sldId id="261" r:id="rId6"/>
    <p:sldId id="265" r:id="rId7"/>
    <p:sldId id="260" r:id="rId8"/>
    <p:sldId id="262" r:id="rId9"/>
    <p:sldId id="264" r:id="rId10"/>
    <p:sldId id="267" r:id="rId11"/>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9560D"/>
    <a:srgbClr val="6A9315"/>
    <a:srgbClr val="63A53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9" autoAdjust="0"/>
    <p:restoredTop sz="94660"/>
  </p:normalViewPr>
  <p:slideViewPr>
    <p:cSldViewPr snapToGrid="0">
      <p:cViewPr varScale="1">
        <p:scale>
          <a:sx n="56" d="100"/>
          <a:sy n="56" d="100"/>
        </p:scale>
        <p:origin x="4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png"/></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1.xml"/><Relationship Id="rId1" Type="http://schemas.openxmlformats.org/officeDocument/2006/relationships/vmlDrawing" Target="../drawings/vmlDrawing2.vml"/><Relationship Id="rId4"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gradFill flip="none" rotWithShape="1">
          <a:gsLst>
            <a:gs pos="0">
              <a:schemeClr val="bg1"/>
            </a:gs>
            <a:gs pos="46000">
              <a:schemeClr val="bg1"/>
            </a:gs>
            <a:gs pos="74000">
              <a:schemeClr val="accent1">
                <a:lumMod val="45000"/>
                <a:lumOff val="55000"/>
              </a:schemeClr>
            </a:gs>
            <a:gs pos="83000">
              <a:schemeClr val="accent1">
                <a:lumMod val="45000"/>
                <a:lumOff val="55000"/>
              </a:schemeClr>
            </a:gs>
            <a:gs pos="100000">
              <a:schemeClr val="accent1">
                <a:lumMod val="30000"/>
                <a:lumOff val="70000"/>
              </a:schemeClr>
            </a:gs>
          </a:gsLst>
          <a:lin ang="0" scaled="1"/>
          <a:tileRect/>
        </a:gra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5256873" y="2988166"/>
            <a:ext cx="5826304" cy="1336945"/>
          </a:xfrm>
        </p:spPr>
        <p:txBody>
          <a:bodyPr anchor="b">
            <a:normAutofit/>
          </a:bodyPr>
          <a:lstStyle>
            <a:lvl1pPr algn="r">
              <a:lnSpc>
                <a:spcPct val="85000"/>
              </a:lnSpc>
              <a:defRPr sz="8000" b="1" spc="-50" baseline="0">
                <a:solidFill>
                  <a:srgbClr val="29560D"/>
                </a:solidFill>
                <a:latin typeface="Lobster Two" panose="02000506000000020003" pitchFamily="50" charset="0"/>
              </a:defRPr>
            </a:lvl1pPr>
          </a:lstStyle>
          <a:p>
            <a:r>
              <a:rPr lang="en-US" dirty="0"/>
              <a:t>Click to edit Master title style</a:t>
            </a:r>
          </a:p>
        </p:txBody>
      </p:sp>
      <p:sp>
        <p:nvSpPr>
          <p:cNvPr id="3" name="Subtitle 2"/>
          <p:cNvSpPr>
            <a:spLocks noGrp="1"/>
          </p:cNvSpPr>
          <p:nvPr>
            <p:ph type="subTitle" idx="1"/>
          </p:nvPr>
        </p:nvSpPr>
        <p:spPr>
          <a:xfrm>
            <a:off x="5256873" y="4455621"/>
            <a:ext cx="5901577" cy="1143000"/>
          </a:xfrm>
        </p:spPr>
        <p:txBody>
          <a:bodyPr lIns="91440" rIns="91440">
            <a:normAutofit/>
          </a:bodyPr>
          <a:lstStyle>
            <a:lvl1pPr marL="0" indent="0" algn="r">
              <a:buNone/>
              <a:defRPr sz="2400" cap="all" spc="200" baseline="0">
                <a:solidFill>
                  <a:schemeClr val="tx2"/>
                </a:solidFill>
                <a:latin typeface="Century Gothic" panose="020B0502020202020204" pitchFamily="34" charset="0"/>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dirty="0"/>
              <a:t>Click to edit Master subtitle style</a:t>
            </a:r>
          </a:p>
        </p:txBody>
      </p:sp>
      <p:sp>
        <p:nvSpPr>
          <p:cNvPr id="4" name="Date Placeholder 3"/>
          <p:cNvSpPr>
            <a:spLocks noGrp="1"/>
          </p:cNvSpPr>
          <p:nvPr>
            <p:ph type="dt" sz="half" idx="10"/>
          </p:nvPr>
        </p:nvSpPr>
        <p:spPr/>
        <p:txBody>
          <a:bodyPr/>
          <a:lstStyle/>
          <a:p>
            <a:fld id="{C89F8B7A-79D6-4FB0-9AE0-8C76B3E77FE2}" type="datetimeFigureOut">
              <a:rPr lang="en-GB" smtClean="0"/>
              <a:t>25/05/2022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BAAF96-3491-43D7-BA08-E59B7041257A}" type="slidenum">
              <a:rPr lang="en-GB" smtClean="0"/>
              <a:t>‹#›</a:t>
            </a:fld>
            <a:endParaRPr lang="en-GB"/>
          </a:p>
        </p:txBody>
      </p:sp>
      <p:cxnSp>
        <p:nvCxnSpPr>
          <p:cNvPr id="9" name="Straight Connector 8"/>
          <p:cNvCxnSpPr>
            <a:cxnSpLocks/>
          </p:cNvCxnSpPr>
          <p:nvPr/>
        </p:nvCxnSpPr>
        <p:spPr>
          <a:xfrm>
            <a:off x="5256873" y="4343400"/>
            <a:ext cx="5826305"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1" name="Rectangle 2">
            <a:extLst>
              <a:ext uri="{FF2B5EF4-FFF2-40B4-BE49-F238E27FC236}">
                <a16:creationId xmlns:a16="http://schemas.microsoft.com/office/drawing/2014/main" id="{468758F2-3A61-4259-9662-BF8AEEC868FC}"/>
              </a:ext>
            </a:extLst>
          </p:cNvPr>
          <p:cNvSpPr>
            <a:spLocks noChangeArrowheads="1"/>
          </p:cNvSpPr>
          <p:nvPr userDrawn="1"/>
        </p:nvSpPr>
        <p:spPr bwMode="auto">
          <a:xfrm>
            <a:off x="412320" y="459676"/>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6" name="Rectangle 11">
            <a:extLst>
              <a:ext uri="{FF2B5EF4-FFF2-40B4-BE49-F238E27FC236}">
                <a16:creationId xmlns:a16="http://schemas.microsoft.com/office/drawing/2014/main" id="{7B2C3999-BFFC-43B8-ACEA-FEEB5D3FC226}"/>
              </a:ext>
            </a:extLst>
          </p:cNvPr>
          <p:cNvSpPr>
            <a:spLocks noChangeArrowheads="1"/>
          </p:cNvSpPr>
          <p:nvPr userDrawn="1"/>
        </p:nvSpPr>
        <p:spPr bwMode="auto">
          <a:xfrm>
            <a:off x="4757737" y="1195371"/>
            <a:ext cx="24420507"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
        <p:nvSpPr>
          <p:cNvPr id="19" name="Rectangle 18">
            <a:extLst>
              <a:ext uri="{FF2B5EF4-FFF2-40B4-BE49-F238E27FC236}">
                <a16:creationId xmlns:a16="http://schemas.microsoft.com/office/drawing/2014/main" id="{98BFCE9D-B818-4C63-A1CB-987E5D9BAFD8}"/>
              </a:ext>
            </a:extLst>
          </p:cNvPr>
          <p:cNvSpPr/>
          <p:nvPr userDrawn="1"/>
        </p:nvSpPr>
        <p:spPr>
          <a:xfrm>
            <a:off x="228426" y="5687878"/>
            <a:ext cx="4875794" cy="584775"/>
          </a:xfrm>
          <a:prstGeom prst="rect">
            <a:avLst/>
          </a:prstGeom>
        </p:spPr>
        <p:txBody>
          <a:bodyPr wrap="square">
            <a:spAutoFit/>
          </a:bodyPr>
          <a:lstStyle/>
          <a:p>
            <a:pPr algn="ctr"/>
            <a:r>
              <a:rPr lang="en-GB" sz="3200" dirty="0">
                <a:solidFill>
                  <a:srgbClr val="29560D"/>
                </a:solidFill>
                <a:latin typeface="Lobster Two" panose="02000506000000020003" pitchFamily="50" charset="0"/>
              </a:rPr>
              <a:t>Learn Create Grow Together</a:t>
            </a:r>
          </a:p>
        </p:txBody>
      </p:sp>
      <p:pic>
        <p:nvPicPr>
          <p:cNvPr id="15" name="Picture 14">
            <a:extLst>
              <a:ext uri="{FF2B5EF4-FFF2-40B4-BE49-F238E27FC236}">
                <a16:creationId xmlns:a16="http://schemas.microsoft.com/office/drawing/2014/main" id="{1F158584-2500-44C1-B3BE-859383DF1E0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07360" y="416445"/>
            <a:ext cx="4896860" cy="5362091"/>
          </a:xfrm>
          <a:prstGeom prst="rect">
            <a:avLst/>
          </a:prstGeom>
        </p:spPr>
      </p:pic>
    </p:spTree>
    <p:extLst>
      <p:ext uri="{BB962C8B-B14F-4D97-AF65-F5344CB8AC3E}">
        <p14:creationId xmlns:p14="http://schemas.microsoft.com/office/powerpoint/2010/main" val="34015821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29560D"/>
                </a:solidFill>
              </a:defRPr>
            </a:lvl1pPr>
          </a:lstStyle>
          <a:p>
            <a:r>
              <a:rPr lang="en-US" dirty="0"/>
              <a:t>Click to edit Master title style</a:t>
            </a:r>
          </a:p>
        </p:txBody>
      </p:sp>
      <p:sp>
        <p:nvSpPr>
          <p:cNvPr id="3" name="Content Placeholder 2"/>
          <p:cNvSpPr>
            <a:spLocks noGrp="1"/>
          </p:cNvSpPr>
          <p:nvPr>
            <p:ph idx="1"/>
          </p:nvPr>
        </p:nvSpPr>
        <p:spPr/>
        <p:txBody>
          <a:bodyPr/>
          <a:lstStyle>
            <a:lvl1pPr>
              <a:defRPr>
                <a:latin typeface="Century Gothic" panose="020B0502020202020204" pitchFamily="34" charset="0"/>
              </a:defRPr>
            </a:lvl1pPr>
            <a:lvl2pPr>
              <a:defRPr>
                <a:latin typeface="Century Gothic" panose="020B0502020202020204" pitchFamily="34" charset="0"/>
              </a:defRPr>
            </a:lvl2pPr>
            <a:lvl3pPr>
              <a:defRPr>
                <a:latin typeface="Century Gothic" panose="020B0502020202020204" pitchFamily="34" charset="0"/>
              </a:defRPr>
            </a:lvl3pPr>
            <a:lvl4pPr>
              <a:defRPr>
                <a:latin typeface="Century Gothic" panose="020B0502020202020204" pitchFamily="34" charset="0"/>
              </a:defRPr>
            </a:lvl4pPr>
            <a:lvl5pPr>
              <a:defRPr>
                <a:latin typeface="Century Gothic" panose="020B0502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89F8B7A-79D6-4FB0-9AE0-8C76B3E77FE2}" type="datetimeFigureOut">
              <a:rPr lang="en-GB" smtClean="0"/>
              <a:t>25/05/2022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BAAF96-3491-43D7-BA08-E59B7041257A}" type="slidenum">
              <a:rPr lang="en-GB" smtClean="0"/>
              <a:t>‹#›</a:t>
            </a:fld>
            <a:endParaRPr lang="en-GB"/>
          </a:p>
        </p:txBody>
      </p:sp>
    </p:spTree>
    <p:extLst>
      <p:ext uri="{BB962C8B-B14F-4D97-AF65-F5344CB8AC3E}">
        <p14:creationId xmlns:p14="http://schemas.microsoft.com/office/powerpoint/2010/main" val="12402184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F6FCBC0E-61AB-4777-AA1F-BDA8E48C87DB}"/>
              </a:ext>
            </a:extLst>
          </p:cNvPr>
          <p:cNvGraphicFramePr>
            <a:graphicFrameLocks noChangeAspect="1"/>
          </p:cNvGraphicFramePr>
          <p:nvPr userDrawn="1">
            <p:extLst>
              <p:ext uri="{D42A27DB-BD31-4B8C-83A1-F6EECF244321}">
                <p14:modId xmlns:p14="http://schemas.microsoft.com/office/powerpoint/2010/main" val="1710710430"/>
              </p:ext>
            </p:extLst>
          </p:nvPr>
        </p:nvGraphicFramePr>
        <p:xfrm>
          <a:off x="9244626" y="-1"/>
          <a:ext cx="2947359" cy="6519915"/>
        </p:xfrm>
        <a:graphic>
          <a:graphicData uri="http://schemas.openxmlformats.org/presentationml/2006/ole">
            <mc:AlternateContent xmlns:mc="http://schemas.openxmlformats.org/markup-compatibility/2006">
              <mc:Choice xmlns:v="urn:schemas-microsoft-com:vml" Requires="v">
                <p:oleObj spid="_x0000_s3142" r:id="rId3" imgW="7819048" imgH="9019048" progId="MSPhotoEd.3">
                  <p:embed/>
                </p:oleObj>
              </mc:Choice>
              <mc:Fallback>
                <p:oleObj r:id="rId3" imgW="7819048" imgH="9019048" progId="MSPhotoEd.3">
                  <p:embed/>
                  <p:pic>
                    <p:nvPicPr>
                      <p:cNvPr id="16" name="Object 15">
                        <a:extLst>
                          <a:ext uri="{FF2B5EF4-FFF2-40B4-BE49-F238E27FC236}">
                            <a16:creationId xmlns:a16="http://schemas.microsoft.com/office/drawing/2014/main" id="{BF48925E-03EB-4F29-84FD-329AFBFCB219}"/>
                          </a:ext>
                        </a:extLst>
                      </p:cNvPr>
                      <p:cNvPicPr>
                        <a:picLocks noChangeAspect="1" noChangeArrowheads="1"/>
                      </p:cNvPicPr>
                      <p:nvPr/>
                    </p:nvPicPr>
                    <p:blipFill>
                      <a:blip r:embed="rId4">
                        <a:lum bright="70000" contrast="-70000"/>
                        <a:extLst>
                          <a:ext uri="{28A0092B-C50C-407E-A947-70E740481C1C}">
                            <a14:useLocalDpi xmlns:a14="http://schemas.microsoft.com/office/drawing/2010/main" val="0"/>
                          </a:ext>
                        </a:extLst>
                      </a:blip>
                      <a:srcRect l="15456" r="44609" b="23889"/>
                      <a:stretch>
                        <a:fillRect/>
                      </a:stretch>
                    </p:blipFill>
                    <p:spPr bwMode="auto">
                      <a:xfrm>
                        <a:off x="9244626" y="-1"/>
                        <a:ext cx="2947359" cy="6519915"/>
                      </a:xfrm>
                      <a:prstGeom prst="rect">
                        <a:avLst/>
                      </a:prstGeom>
                      <a:noFill/>
                    </p:spPr>
                  </p:pic>
                </p:oleObj>
              </mc:Fallback>
            </mc:AlternateContent>
          </a:graphicData>
        </a:graphic>
      </p:graphicFrame>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rgbClr val="29560D"/>
                </a:solidFill>
              </a:defRPr>
            </a:lvl1pPr>
          </a:lstStyle>
          <a:p>
            <a:r>
              <a:rPr lang="en-US" dirty="0"/>
              <a:t>Click to edit Master title style</a:t>
            </a:r>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Century Gothic" panose="020B0502020202020204"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Edit Master text styles</a:t>
            </a:r>
          </a:p>
        </p:txBody>
      </p:sp>
      <p:sp>
        <p:nvSpPr>
          <p:cNvPr id="4" name="Date Placeholder 3"/>
          <p:cNvSpPr>
            <a:spLocks noGrp="1"/>
          </p:cNvSpPr>
          <p:nvPr>
            <p:ph type="dt" sz="half" idx="10"/>
          </p:nvPr>
        </p:nvSpPr>
        <p:spPr/>
        <p:txBody>
          <a:bodyPr/>
          <a:lstStyle/>
          <a:p>
            <a:fld id="{C89F8B7A-79D6-4FB0-9AE0-8C76B3E77FE2}" type="datetimeFigureOut">
              <a:rPr lang="en-GB" smtClean="0"/>
              <a:t>25/05/2022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BAAF96-3491-43D7-BA08-E59B7041257A}"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662750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lvl1pPr>
              <a:defRPr>
                <a:solidFill>
                  <a:srgbClr val="29560D"/>
                </a:solidFill>
              </a:defRPr>
            </a:lvl1pPr>
          </a:lstStyle>
          <a:p>
            <a:r>
              <a:rPr lang="en-US" dirty="0"/>
              <a:t>Click to edit Master title style</a:t>
            </a:r>
          </a:p>
        </p:txBody>
      </p:sp>
      <p:sp>
        <p:nvSpPr>
          <p:cNvPr id="3" name="Content Placeholder 2"/>
          <p:cNvSpPr>
            <a:spLocks noGrp="1"/>
          </p:cNvSpPr>
          <p:nvPr>
            <p:ph sz="half" idx="1"/>
          </p:nvPr>
        </p:nvSpPr>
        <p:spPr>
          <a:xfrm>
            <a:off x="1097278"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89F8B7A-79D6-4FB0-9AE0-8C76B3E77FE2}" type="datetimeFigureOut">
              <a:rPr lang="en-GB" smtClean="0"/>
              <a:t>25/05/2022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3BAAF96-3491-43D7-BA08-E59B7041257A}" type="slidenum">
              <a:rPr lang="en-GB" smtClean="0"/>
              <a:t>‹#›</a:t>
            </a:fld>
            <a:endParaRPr lang="en-GB"/>
          </a:p>
        </p:txBody>
      </p:sp>
    </p:spTree>
    <p:extLst>
      <p:ext uri="{BB962C8B-B14F-4D97-AF65-F5344CB8AC3E}">
        <p14:creationId xmlns:p14="http://schemas.microsoft.com/office/powerpoint/2010/main" val="3715681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89F8B7A-79D6-4FB0-9AE0-8C76B3E77FE2}" type="datetimeFigureOut">
              <a:rPr lang="en-GB" smtClean="0"/>
              <a:t>25/05/2022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3BAAF96-3491-43D7-BA08-E59B7041257A}" type="slidenum">
              <a:rPr lang="en-GB" smtClean="0"/>
              <a:t>‹#›</a:t>
            </a:fld>
            <a:endParaRPr lang="en-GB"/>
          </a:p>
        </p:txBody>
      </p:sp>
    </p:spTree>
    <p:extLst>
      <p:ext uri="{BB962C8B-B14F-4D97-AF65-F5344CB8AC3E}">
        <p14:creationId xmlns:p14="http://schemas.microsoft.com/office/powerpoint/2010/main" val="37402471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29560D"/>
                </a:solidFill>
              </a:defRPr>
            </a:lvl1pPr>
          </a:lstStyle>
          <a:p>
            <a:r>
              <a:rPr lang="en-US" dirty="0"/>
              <a:t>Click to edit Master title style</a:t>
            </a:r>
          </a:p>
        </p:txBody>
      </p:sp>
      <p:sp>
        <p:nvSpPr>
          <p:cNvPr id="3" name="Date Placeholder 2"/>
          <p:cNvSpPr>
            <a:spLocks noGrp="1"/>
          </p:cNvSpPr>
          <p:nvPr>
            <p:ph type="dt" sz="half" idx="10"/>
          </p:nvPr>
        </p:nvSpPr>
        <p:spPr/>
        <p:txBody>
          <a:bodyPr/>
          <a:lstStyle/>
          <a:p>
            <a:fld id="{C89F8B7A-79D6-4FB0-9AE0-8C76B3E77FE2}" type="datetimeFigureOut">
              <a:rPr lang="en-GB" smtClean="0"/>
              <a:t>25/05/2022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3BAAF96-3491-43D7-BA08-E59B7041257A}" type="slidenum">
              <a:rPr lang="en-GB" smtClean="0"/>
              <a:t>‹#›</a:t>
            </a:fld>
            <a:endParaRPr lang="en-GB"/>
          </a:p>
        </p:txBody>
      </p:sp>
    </p:spTree>
    <p:extLst>
      <p:ext uri="{BB962C8B-B14F-4D97-AF65-F5344CB8AC3E}">
        <p14:creationId xmlns:p14="http://schemas.microsoft.com/office/powerpoint/2010/main" val="34628620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C89F8B7A-79D6-4FB0-9AE0-8C76B3E77FE2}" type="datetimeFigureOut">
              <a:rPr lang="en-GB" smtClean="0"/>
              <a:t>25/05/2022</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03BAAF96-3491-43D7-BA08-E59B7041257A}" type="slidenum">
              <a:rPr lang="en-GB" smtClean="0"/>
              <a:t>‹#›</a:t>
            </a:fld>
            <a:endParaRPr lang="en-GB"/>
          </a:p>
        </p:txBody>
      </p:sp>
    </p:spTree>
    <p:extLst>
      <p:ext uri="{BB962C8B-B14F-4D97-AF65-F5344CB8AC3E}">
        <p14:creationId xmlns:p14="http://schemas.microsoft.com/office/powerpoint/2010/main" val="1285481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C89F8B7A-79D6-4FB0-9AE0-8C76B3E77FE2}" type="datetimeFigureOut">
              <a:rPr lang="en-GB" smtClean="0"/>
              <a:t>25/05/2022</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03BAAF96-3491-43D7-BA08-E59B7041257A}" type="slidenum">
              <a:rPr lang="en-GB" smtClean="0"/>
              <a:t>‹#›</a:t>
            </a:fld>
            <a:endParaRPr lang="en-GB"/>
          </a:p>
        </p:txBody>
      </p:sp>
    </p:spTree>
    <p:extLst>
      <p:ext uri="{BB962C8B-B14F-4D97-AF65-F5344CB8AC3E}">
        <p14:creationId xmlns:p14="http://schemas.microsoft.com/office/powerpoint/2010/main" val="35716195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89F8B7A-79D6-4FB0-9AE0-8C76B3E77FE2}" type="datetimeFigureOut">
              <a:rPr lang="en-GB" smtClean="0"/>
              <a:t>25/05/2022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3BAAF96-3491-43D7-BA08-E59B7041257A}" type="slidenum">
              <a:rPr lang="en-GB" smtClean="0"/>
              <a:t>‹#›</a:t>
            </a:fld>
            <a:endParaRPr lang="en-GB"/>
          </a:p>
        </p:txBody>
      </p:sp>
    </p:spTree>
    <p:extLst>
      <p:ext uri="{BB962C8B-B14F-4D97-AF65-F5344CB8AC3E}">
        <p14:creationId xmlns:p14="http://schemas.microsoft.com/office/powerpoint/2010/main" val="278949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89F8B7A-79D6-4FB0-9AE0-8C76B3E77FE2}" type="datetimeFigureOut">
              <a:rPr lang="en-GB" smtClean="0"/>
              <a:t>25/05/2022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BAAF96-3491-43D7-BA08-E59B7041257A}" type="slidenum">
              <a:rPr lang="en-GB" smtClean="0"/>
              <a:t>‹#›</a:t>
            </a:fld>
            <a:endParaRPr lang="en-GB"/>
          </a:p>
        </p:txBody>
      </p:sp>
    </p:spTree>
    <p:extLst>
      <p:ext uri="{BB962C8B-B14F-4D97-AF65-F5344CB8AC3E}">
        <p14:creationId xmlns:p14="http://schemas.microsoft.com/office/powerpoint/2010/main" val="33745291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89F8B7A-79D6-4FB0-9AE0-8C76B3E77FE2}" type="datetimeFigureOut">
              <a:rPr lang="en-GB" smtClean="0"/>
              <a:t>25/05/2022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BAAF96-3491-43D7-BA08-E59B7041257A}" type="slidenum">
              <a:rPr lang="en-GB" smtClean="0"/>
              <a:t>‹#›</a:t>
            </a:fld>
            <a:endParaRPr lang="en-GB"/>
          </a:p>
        </p:txBody>
      </p:sp>
    </p:spTree>
    <p:extLst>
      <p:ext uri="{BB962C8B-B14F-4D97-AF65-F5344CB8AC3E}">
        <p14:creationId xmlns:p14="http://schemas.microsoft.com/office/powerpoint/2010/main" val="41049009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vmlDrawing" Target="../drawings/vmlDrawing1.v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oleObject" Target="../embeddings/oleObject1.bin"/></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aphicFrame>
        <p:nvGraphicFramePr>
          <p:cNvPr id="16" name="Object 15">
            <a:extLst>
              <a:ext uri="{FF2B5EF4-FFF2-40B4-BE49-F238E27FC236}">
                <a16:creationId xmlns:a16="http://schemas.microsoft.com/office/drawing/2014/main" id="{BF48925E-03EB-4F29-84FD-329AFBFCB219}"/>
              </a:ext>
            </a:extLst>
          </p:cNvPr>
          <p:cNvGraphicFramePr>
            <a:graphicFrameLocks noChangeAspect="1"/>
          </p:cNvGraphicFramePr>
          <p:nvPr userDrawn="1">
            <p:extLst>
              <p:ext uri="{D42A27DB-BD31-4B8C-83A1-F6EECF244321}">
                <p14:modId xmlns:p14="http://schemas.microsoft.com/office/powerpoint/2010/main" val="3118650595"/>
              </p:ext>
            </p:extLst>
          </p:nvPr>
        </p:nvGraphicFramePr>
        <p:xfrm>
          <a:off x="9244626" y="-1"/>
          <a:ext cx="2947359" cy="6519915"/>
        </p:xfrm>
        <a:graphic>
          <a:graphicData uri="http://schemas.openxmlformats.org/presentationml/2006/ole">
            <mc:AlternateContent xmlns:mc="http://schemas.openxmlformats.org/markup-compatibility/2006">
              <mc:Choice xmlns:v="urn:schemas-microsoft-com:vml" Requires="v">
                <p:oleObj spid="_x0000_s2124" r:id="rId14" imgW="7819048" imgH="9019048" progId="MSPhotoEd.3">
                  <p:embed/>
                </p:oleObj>
              </mc:Choice>
              <mc:Fallback>
                <p:oleObj r:id="rId14" imgW="7819048" imgH="9019048" progId="MSPhotoEd.3">
                  <p:embed/>
                  <p:pic>
                    <p:nvPicPr>
                      <p:cNvPr id="0" name="Object 5"/>
                      <p:cNvPicPr>
                        <a:picLocks noChangeAspect="1" noChangeArrowheads="1"/>
                      </p:cNvPicPr>
                      <p:nvPr/>
                    </p:nvPicPr>
                    <p:blipFill>
                      <a:blip r:embed="rId15">
                        <a:lum bright="70000" contrast="-70000"/>
                        <a:extLst>
                          <a:ext uri="{28A0092B-C50C-407E-A947-70E740481C1C}">
                            <a14:useLocalDpi xmlns:a14="http://schemas.microsoft.com/office/drawing/2010/main" val="0"/>
                          </a:ext>
                        </a:extLst>
                      </a:blip>
                      <a:srcRect l="15456" r="44609" b="23889"/>
                      <a:stretch>
                        <a:fillRect/>
                      </a:stretch>
                    </p:blipFill>
                    <p:spPr bwMode="auto">
                      <a:xfrm>
                        <a:off x="9244626" y="-1"/>
                        <a:ext cx="2947359" cy="6519915"/>
                      </a:xfrm>
                      <a:prstGeom prst="rect">
                        <a:avLst/>
                      </a:prstGeom>
                      <a:noFill/>
                    </p:spPr>
                  </p:pic>
                </p:oleObj>
              </mc:Fallback>
            </mc:AlternateContent>
          </a:graphicData>
        </a:graphic>
      </p:graphicFrame>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C89F8B7A-79D6-4FB0-9AE0-8C76B3E77FE2}" type="datetimeFigureOut">
              <a:rPr lang="en-GB" smtClean="0"/>
              <a:t>25/05/2022</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03BAAF96-3491-43D7-BA08-E59B7041257A}"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5" name="Rectangle 6">
            <a:extLst>
              <a:ext uri="{FF2B5EF4-FFF2-40B4-BE49-F238E27FC236}">
                <a16:creationId xmlns:a16="http://schemas.microsoft.com/office/drawing/2014/main" id="{3B844BE4-41C8-4B6F-8AC1-A43620CC4771}"/>
              </a:ext>
            </a:extLst>
          </p:cNvPr>
          <p:cNvSpPr>
            <a:spLocks noChangeArrowheads="1"/>
          </p:cNvSpPr>
          <p:nvPr userDrawn="1"/>
        </p:nvSpPr>
        <p:spPr bwMode="auto">
          <a:xfrm>
            <a:off x="0" y="-1"/>
            <a:ext cx="81091918"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1847495882"/>
      </p:ext>
    </p:extLst>
  </p:cSld>
  <p:clrMap bg1="lt1" tx1="dk1" bg2="lt2" tx2="dk2" accent1="accent1" accent2="accent2" accent3="accent3" accent4="accent4" accent5="accent5" accent6="accent6" hlink="hlink" folHlink="folHlink"/>
  <p:sldLayoutIdLst>
    <p:sldLayoutId id="2147483916" r:id="rId1"/>
    <p:sldLayoutId id="2147483917" r:id="rId2"/>
    <p:sldLayoutId id="2147483918" r:id="rId3"/>
    <p:sldLayoutId id="2147483919" r:id="rId4"/>
    <p:sldLayoutId id="2147483920" r:id="rId5"/>
    <p:sldLayoutId id="2147483921" r:id="rId6"/>
    <p:sldLayoutId id="2147483922" r:id="rId7"/>
    <p:sldLayoutId id="2147483923" r:id="rId8"/>
    <p:sldLayoutId id="2147483924" r:id="rId9"/>
    <p:sldLayoutId id="2147483925" r:id="rId10"/>
    <p:sldLayoutId id="2147483926" r:id="rId11"/>
  </p:sldLayoutIdLst>
  <p:txStyles>
    <p:titleStyle>
      <a:lvl1pPr algn="l" defTabSz="914400" rtl="0" eaLnBrk="1" latinLnBrk="0" hangingPunct="1">
        <a:lnSpc>
          <a:spcPct val="85000"/>
        </a:lnSpc>
        <a:spcBef>
          <a:spcPct val="0"/>
        </a:spcBef>
        <a:buNone/>
        <a:defRPr sz="4800" kern="1200" spc="-50" baseline="0">
          <a:solidFill>
            <a:srgbClr val="29560D"/>
          </a:solidFill>
          <a:latin typeface="Lobster Two" panose="02000506000000020003" pitchFamily="50" charset="0"/>
          <a:ea typeface="+mj-ea"/>
          <a:cs typeface="+mj-cs"/>
        </a:defRPr>
      </a:lvl1pPr>
    </p:titleStyle>
    <p:bodyStyle>
      <a:lvl1pPr marL="0" indent="0" algn="l" defTabSz="914400" rtl="0" eaLnBrk="1" latinLnBrk="0" hangingPunct="1">
        <a:lnSpc>
          <a:spcPct val="100000"/>
        </a:lnSpc>
        <a:spcBef>
          <a:spcPts val="1200"/>
        </a:spcBef>
        <a:spcAft>
          <a:spcPts val="200"/>
        </a:spcAft>
        <a:buClr>
          <a:schemeClr val="accent1"/>
        </a:buClr>
        <a:buSzPct val="100000"/>
        <a:buFont typeface="Arial" panose="020B0604020202020204" pitchFamily="34" charset="0"/>
        <a:buNone/>
        <a:defRPr sz="2000" kern="1200">
          <a:solidFill>
            <a:schemeClr val="tx1">
              <a:lumMod val="75000"/>
              <a:lumOff val="25000"/>
            </a:schemeClr>
          </a:solidFill>
          <a:latin typeface="Century Gothic" panose="020B0502020202020204" pitchFamily="34" charset="0"/>
          <a:ea typeface="+mn-ea"/>
          <a:cs typeface="+mn-cs"/>
        </a:defRPr>
      </a:lvl1pPr>
      <a:lvl2pPr marL="384048" indent="-182880" algn="l" defTabSz="914400" rtl="0" eaLnBrk="1" latinLnBrk="0" hangingPunct="1">
        <a:lnSpc>
          <a:spcPct val="10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Century Gothic" panose="020B0502020202020204" pitchFamily="34" charset="0"/>
          <a:ea typeface="+mn-ea"/>
          <a:cs typeface="+mn-cs"/>
        </a:defRPr>
      </a:lvl2pPr>
      <a:lvl3pPr marL="566928" indent="-182880" algn="l" defTabSz="914400" rtl="0" eaLnBrk="1" latinLnBrk="0" hangingPunct="1">
        <a:lnSpc>
          <a:spcPct val="10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Century Gothic" panose="020B0502020202020204" pitchFamily="34" charset="0"/>
          <a:ea typeface="+mn-ea"/>
          <a:cs typeface="+mn-cs"/>
        </a:defRPr>
      </a:lvl3pPr>
      <a:lvl4pPr marL="749808" indent="-182880" algn="l" defTabSz="914400" rtl="0" eaLnBrk="1" latinLnBrk="0" hangingPunct="1">
        <a:lnSpc>
          <a:spcPct val="10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Century Gothic" panose="020B0502020202020204" pitchFamily="34" charset="0"/>
          <a:ea typeface="+mn-ea"/>
          <a:cs typeface="+mn-cs"/>
        </a:defRPr>
      </a:lvl4pPr>
      <a:lvl5pPr marL="932688" indent="-182880" algn="l" defTabSz="914400" rtl="0" eaLnBrk="1" latinLnBrk="0" hangingPunct="1">
        <a:lnSpc>
          <a:spcPct val="10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8F7660-E79B-474E-9A92-E52ABA175570}"/>
              </a:ext>
            </a:extLst>
          </p:cNvPr>
          <p:cNvSpPr>
            <a:spLocks noGrp="1"/>
          </p:cNvSpPr>
          <p:nvPr>
            <p:ph type="ctrTitle"/>
          </p:nvPr>
        </p:nvSpPr>
        <p:spPr/>
        <p:txBody>
          <a:bodyPr>
            <a:normAutofit fontScale="90000"/>
          </a:bodyPr>
          <a:lstStyle/>
          <a:p>
            <a:br>
              <a:rPr lang="en-US" b="0" dirty="0"/>
            </a:br>
            <a:br>
              <a:rPr lang="en-US" b="0" dirty="0"/>
            </a:br>
            <a:br>
              <a:rPr lang="en-US" b="0" dirty="0"/>
            </a:br>
            <a:r>
              <a:rPr lang="en-US" b="0" dirty="0"/>
              <a:t>Meeting children’s special needs at </a:t>
            </a:r>
            <a:r>
              <a:rPr lang="en-US" b="0" dirty="0" err="1"/>
              <a:t>Sheringdale</a:t>
            </a:r>
            <a:endParaRPr lang="en-GB" dirty="0"/>
          </a:p>
        </p:txBody>
      </p:sp>
    </p:spTree>
    <p:extLst>
      <p:ext uri="{BB962C8B-B14F-4D97-AF65-F5344CB8AC3E}">
        <p14:creationId xmlns:p14="http://schemas.microsoft.com/office/powerpoint/2010/main" val="26550974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D9B15D-0F42-49E1-8DEA-FC417FB2F13D}"/>
              </a:ext>
            </a:extLst>
          </p:cNvPr>
          <p:cNvSpPr>
            <a:spLocks noGrp="1"/>
          </p:cNvSpPr>
          <p:nvPr>
            <p:ph type="title"/>
          </p:nvPr>
        </p:nvSpPr>
        <p:spPr/>
        <p:txBody>
          <a:bodyPr/>
          <a:lstStyle/>
          <a:p>
            <a:r>
              <a:rPr lang="en-GB" dirty="0"/>
              <a:t>Early identification</a:t>
            </a:r>
          </a:p>
        </p:txBody>
      </p:sp>
      <p:sp>
        <p:nvSpPr>
          <p:cNvPr id="3" name="Content Placeholder 2">
            <a:extLst>
              <a:ext uri="{FF2B5EF4-FFF2-40B4-BE49-F238E27FC236}">
                <a16:creationId xmlns:a16="http://schemas.microsoft.com/office/drawing/2014/main" id="{A9598B5C-1A3F-4D2D-A715-F1D90B3B44C9}"/>
              </a:ext>
            </a:extLst>
          </p:cNvPr>
          <p:cNvSpPr>
            <a:spLocks noGrp="1"/>
          </p:cNvSpPr>
          <p:nvPr>
            <p:ph idx="1"/>
          </p:nvPr>
        </p:nvSpPr>
        <p:spPr/>
        <p:txBody>
          <a:bodyPr/>
          <a:lstStyle/>
          <a:p>
            <a:r>
              <a:rPr lang="en-GB" dirty="0"/>
              <a:t>Clear systems for identifying pupils with SEND are in place. Teachers fill out an ‘initial concerns’ form, outlining a child’s strengths and needs. This is discussed with parents to gain their views and SMART targets are set and provision put in place.  </a:t>
            </a:r>
          </a:p>
          <a:p>
            <a:r>
              <a:rPr lang="en-GB" dirty="0"/>
              <a:t>This follows a cycle of assess, plan, do, review. It is then reviewed and if progress is made, another cycle will happen.  If less than expected progress is made, further assessments will be carried out and it will be decided if the child should go on the SEND register.</a:t>
            </a:r>
          </a:p>
          <a:p>
            <a:endParaRPr lang="en-GB" dirty="0"/>
          </a:p>
          <a:p>
            <a:endParaRPr lang="en-GB" dirty="0"/>
          </a:p>
        </p:txBody>
      </p:sp>
    </p:spTree>
    <p:extLst>
      <p:ext uri="{BB962C8B-B14F-4D97-AF65-F5344CB8AC3E}">
        <p14:creationId xmlns:p14="http://schemas.microsoft.com/office/powerpoint/2010/main" val="26437798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4D4E1-FF25-4546-9C36-A0343CCAFA3E}"/>
              </a:ext>
            </a:extLst>
          </p:cNvPr>
          <p:cNvSpPr>
            <a:spLocks noGrp="1"/>
          </p:cNvSpPr>
          <p:nvPr>
            <p:ph type="title"/>
          </p:nvPr>
        </p:nvSpPr>
        <p:spPr/>
        <p:txBody>
          <a:bodyPr/>
          <a:lstStyle/>
          <a:p>
            <a:r>
              <a:rPr lang="en-GB" dirty="0"/>
              <a:t>Targeted intervention</a:t>
            </a:r>
          </a:p>
        </p:txBody>
      </p:sp>
      <p:sp>
        <p:nvSpPr>
          <p:cNvPr id="3" name="Content Placeholder 2">
            <a:extLst>
              <a:ext uri="{FF2B5EF4-FFF2-40B4-BE49-F238E27FC236}">
                <a16:creationId xmlns:a16="http://schemas.microsoft.com/office/drawing/2014/main" id="{D1C0CF57-E077-48DC-94F5-4A1007693804}"/>
              </a:ext>
            </a:extLst>
          </p:cNvPr>
          <p:cNvSpPr>
            <a:spLocks noGrp="1"/>
          </p:cNvSpPr>
          <p:nvPr>
            <p:ph idx="1"/>
          </p:nvPr>
        </p:nvSpPr>
        <p:spPr/>
        <p:txBody>
          <a:bodyPr>
            <a:normAutofit/>
          </a:bodyPr>
          <a:lstStyle/>
          <a:p>
            <a:r>
              <a:rPr lang="en-GB" dirty="0"/>
              <a:t>Staff have a clear idea of individual pupil’s needs.  Personalised strategies and clear differentiation in the classroom ensures SEND pupils make good progress.</a:t>
            </a:r>
          </a:p>
          <a:p>
            <a:r>
              <a:rPr lang="en-GB" dirty="0"/>
              <a:t>Each SEND child has a provision map which clearly outlines their targets and provision. Termly SEND review meeting occur to share progress and next steps with parents.  These are well attended and parents are given guidance about how to support their child at home. </a:t>
            </a:r>
          </a:p>
          <a:p>
            <a:r>
              <a:rPr lang="en-GB" dirty="0"/>
              <a:t>We have overhauled interventions this year so children are not taken out of class all the time. The focus is on support within the classroom.  </a:t>
            </a:r>
          </a:p>
          <a:p>
            <a:r>
              <a:rPr lang="en-GB" dirty="0"/>
              <a:t>Any intervention that is run is very targeted and is often run by senior leaders (</a:t>
            </a:r>
            <a:r>
              <a:rPr lang="en-GB" dirty="0" err="1"/>
              <a:t>eg</a:t>
            </a:r>
            <a:r>
              <a:rPr lang="en-GB" dirty="0"/>
              <a:t>: Des working </a:t>
            </a:r>
            <a:r>
              <a:rPr lang="en-GB"/>
              <a:t>with Y2, Y4 </a:t>
            </a:r>
            <a:r>
              <a:rPr lang="en-GB" dirty="0"/>
              <a:t>&amp; Y5 reading; Mr Matthews with KS1 phonics and Y5 maths; Miss Travis with Y6).</a:t>
            </a:r>
          </a:p>
          <a:p>
            <a:endParaRPr lang="en-GB" dirty="0"/>
          </a:p>
        </p:txBody>
      </p:sp>
    </p:spTree>
    <p:extLst>
      <p:ext uri="{BB962C8B-B14F-4D97-AF65-F5344CB8AC3E}">
        <p14:creationId xmlns:p14="http://schemas.microsoft.com/office/powerpoint/2010/main" val="8830970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F84AB8-3978-4824-A4C8-C42E73CDA4CF}"/>
              </a:ext>
            </a:extLst>
          </p:cNvPr>
          <p:cNvSpPr>
            <a:spLocks noGrp="1"/>
          </p:cNvSpPr>
          <p:nvPr>
            <p:ph type="title"/>
          </p:nvPr>
        </p:nvSpPr>
        <p:spPr/>
        <p:txBody>
          <a:bodyPr/>
          <a:lstStyle/>
          <a:p>
            <a:r>
              <a:rPr lang="en-GB" dirty="0"/>
              <a:t>Quality teaching</a:t>
            </a:r>
          </a:p>
        </p:txBody>
      </p:sp>
      <p:sp>
        <p:nvSpPr>
          <p:cNvPr id="3" name="Content Placeholder 2">
            <a:extLst>
              <a:ext uri="{FF2B5EF4-FFF2-40B4-BE49-F238E27FC236}">
                <a16:creationId xmlns:a16="http://schemas.microsoft.com/office/drawing/2014/main" id="{C637E627-14A2-4AB2-8FD0-273B7322E402}"/>
              </a:ext>
            </a:extLst>
          </p:cNvPr>
          <p:cNvSpPr>
            <a:spLocks noGrp="1"/>
          </p:cNvSpPr>
          <p:nvPr>
            <p:ph idx="1"/>
          </p:nvPr>
        </p:nvSpPr>
        <p:spPr>
          <a:xfrm>
            <a:off x="1097280" y="1845734"/>
            <a:ext cx="10058400" cy="4307238"/>
          </a:xfrm>
        </p:spPr>
        <p:txBody>
          <a:bodyPr/>
          <a:lstStyle/>
          <a:p>
            <a:r>
              <a:rPr lang="en-GB" dirty="0"/>
              <a:t>High quality teaching is observe through lesson observations and learning walks.  Evidence of differentiation, good use of resources and effective deployment of teaching assistants ensures that SEND children are well supported and make good progress in lessons. </a:t>
            </a:r>
          </a:p>
          <a:p>
            <a:r>
              <a:rPr lang="en-GB" dirty="0"/>
              <a:t>Teachers and support staff are continuously improving their practise through training, sharing good practise during peer observations and taking on board advice and support from more experienced teachers. NQTs and 2</a:t>
            </a:r>
            <a:r>
              <a:rPr lang="en-GB" baseline="30000" dirty="0"/>
              <a:t>nd</a:t>
            </a:r>
            <a:r>
              <a:rPr lang="en-GB" dirty="0"/>
              <a:t> year teachers are well supported through a mentoring and coaching programme.</a:t>
            </a:r>
          </a:p>
          <a:p>
            <a:r>
              <a:rPr lang="en-GB" dirty="0"/>
              <a:t>Quality first teaching is at the heart of all teaching within the school and we ensure all pupils have access to a full and broad curriculum. </a:t>
            </a:r>
          </a:p>
        </p:txBody>
      </p:sp>
    </p:spTree>
    <p:extLst>
      <p:ext uri="{BB962C8B-B14F-4D97-AF65-F5344CB8AC3E}">
        <p14:creationId xmlns:p14="http://schemas.microsoft.com/office/powerpoint/2010/main" val="11264662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F34530-4CE0-464E-B2C5-4FD803AC11C8}"/>
              </a:ext>
            </a:extLst>
          </p:cNvPr>
          <p:cNvSpPr>
            <a:spLocks noGrp="1"/>
          </p:cNvSpPr>
          <p:nvPr>
            <p:ph type="title"/>
          </p:nvPr>
        </p:nvSpPr>
        <p:spPr/>
        <p:txBody>
          <a:bodyPr/>
          <a:lstStyle/>
          <a:p>
            <a:r>
              <a:rPr lang="en-GB" dirty="0"/>
              <a:t>Working with outside agencies</a:t>
            </a:r>
          </a:p>
        </p:txBody>
      </p:sp>
      <p:sp>
        <p:nvSpPr>
          <p:cNvPr id="3" name="Content Placeholder 2">
            <a:extLst>
              <a:ext uri="{FF2B5EF4-FFF2-40B4-BE49-F238E27FC236}">
                <a16:creationId xmlns:a16="http://schemas.microsoft.com/office/drawing/2014/main" id="{F9E04ADC-2161-466C-9118-B9990AD89A9E}"/>
              </a:ext>
            </a:extLst>
          </p:cNvPr>
          <p:cNvSpPr>
            <a:spLocks noGrp="1"/>
          </p:cNvSpPr>
          <p:nvPr>
            <p:ph idx="1"/>
          </p:nvPr>
        </p:nvSpPr>
        <p:spPr/>
        <p:txBody>
          <a:bodyPr/>
          <a:lstStyle/>
          <a:p>
            <a:r>
              <a:rPr lang="en-GB" dirty="0"/>
              <a:t>The school has access to a range of external services which addresses the specific needs of learners.  For example: Speech therapists, Occupational therapists, Wandsworth Autism Advisory Service; Educational Psychologists.</a:t>
            </a:r>
          </a:p>
          <a:p>
            <a:r>
              <a:rPr lang="en-GB" dirty="0"/>
              <a:t>They build the capacity of staff through training and modelling. Their expertise is effectively sought to ensure that the provision provided for pupils with SEND is of the highest quality. </a:t>
            </a:r>
          </a:p>
          <a:p>
            <a:r>
              <a:rPr lang="en-GB" dirty="0"/>
              <a:t>They assess the children and then develop a package of care for them.  Resources will be shared and programmes devised for our support staff to run.  They then review their targets half term or termly.</a:t>
            </a:r>
          </a:p>
        </p:txBody>
      </p:sp>
    </p:spTree>
    <p:extLst>
      <p:ext uri="{BB962C8B-B14F-4D97-AF65-F5344CB8AC3E}">
        <p14:creationId xmlns:p14="http://schemas.microsoft.com/office/powerpoint/2010/main" val="42298312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A2EA73-AE51-487B-9A2F-2D68C02B3B96}"/>
              </a:ext>
            </a:extLst>
          </p:cNvPr>
          <p:cNvSpPr>
            <a:spLocks noGrp="1"/>
          </p:cNvSpPr>
          <p:nvPr>
            <p:ph type="title"/>
          </p:nvPr>
        </p:nvSpPr>
        <p:spPr/>
        <p:txBody>
          <a:bodyPr/>
          <a:lstStyle/>
          <a:p>
            <a:r>
              <a:rPr lang="en-GB" dirty="0"/>
              <a:t>Continuous Professional Development</a:t>
            </a:r>
          </a:p>
        </p:txBody>
      </p:sp>
      <p:sp>
        <p:nvSpPr>
          <p:cNvPr id="3" name="Content Placeholder 2">
            <a:extLst>
              <a:ext uri="{FF2B5EF4-FFF2-40B4-BE49-F238E27FC236}">
                <a16:creationId xmlns:a16="http://schemas.microsoft.com/office/drawing/2014/main" id="{EA441BC2-8F06-40A6-AAD3-9F118DDB1368}"/>
              </a:ext>
            </a:extLst>
          </p:cNvPr>
          <p:cNvSpPr>
            <a:spLocks noGrp="1"/>
          </p:cNvSpPr>
          <p:nvPr>
            <p:ph idx="1"/>
          </p:nvPr>
        </p:nvSpPr>
        <p:spPr/>
        <p:txBody>
          <a:bodyPr>
            <a:normAutofit/>
          </a:bodyPr>
          <a:lstStyle/>
          <a:p>
            <a:r>
              <a:rPr lang="en-GB" dirty="0"/>
              <a:t>A focus on our SIP this year is to ‘ensure training meets the needs of staff and children’ so it is high priority in our school vision.</a:t>
            </a:r>
          </a:p>
          <a:p>
            <a:r>
              <a:rPr lang="en-GB" dirty="0"/>
              <a:t>Regular SEND training is attended to ensure all staff are upskilled in supporting pupils with SEND.</a:t>
            </a:r>
          </a:p>
          <a:p>
            <a:r>
              <a:rPr lang="en-GB" dirty="0"/>
              <a:t>There is a 2 weekly training schedule in place for Teaching Assistants, which covers things like: Dyslexia, Power Maths – using maths manipulatives in the classroom, phonics, Precision Teaching.  They also regularly attend training courses linked to the specific needs in the classroom – </a:t>
            </a:r>
            <a:r>
              <a:rPr lang="en-GB" dirty="0" err="1"/>
              <a:t>eg</a:t>
            </a:r>
            <a:r>
              <a:rPr lang="en-GB" dirty="0"/>
              <a:t>: autism.</a:t>
            </a:r>
          </a:p>
          <a:p>
            <a:r>
              <a:rPr lang="en-GB" dirty="0"/>
              <a:t>Evidence has shown that implementation of strategies from courses has improved the quality of teaching.</a:t>
            </a:r>
          </a:p>
          <a:p>
            <a:endParaRPr lang="en-GB" dirty="0"/>
          </a:p>
          <a:p>
            <a:endParaRPr lang="en-GB" dirty="0"/>
          </a:p>
        </p:txBody>
      </p:sp>
    </p:spTree>
    <p:extLst>
      <p:ext uri="{BB962C8B-B14F-4D97-AF65-F5344CB8AC3E}">
        <p14:creationId xmlns:p14="http://schemas.microsoft.com/office/powerpoint/2010/main" val="31566495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22FF1-6827-40F1-B0D9-CCC2C0E8C8A7}"/>
              </a:ext>
            </a:extLst>
          </p:cNvPr>
          <p:cNvSpPr>
            <a:spLocks noGrp="1"/>
          </p:cNvSpPr>
          <p:nvPr>
            <p:ph type="title"/>
          </p:nvPr>
        </p:nvSpPr>
        <p:spPr/>
        <p:txBody>
          <a:bodyPr/>
          <a:lstStyle/>
          <a:p>
            <a:r>
              <a:rPr lang="en-GB" dirty="0"/>
              <a:t>Rigorous monitoring and tracking</a:t>
            </a:r>
          </a:p>
        </p:txBody>
      </p:sp>
      <p:sp>
        <p:nvSpPr>
          <p:cNvPr id="3" name="Content Placeholder 2">
            <a:extLst>
              <a:ext uri="{FF2B5EF4-FFF2-40B4-BE49-F238E27FC236}">
                <a16:creationId xmlns:a16="http://schemas.microsoft.com/office/drawing/2014/main" id="{E46B246F-A5FE-4CA5-9CD0-A4579A7AFCCD}"/>
              </a:ext>
            </a:extLst>
          </p:cNvPr>
          <p:cNvSpPr>
            <a:spLocks noGrp="1"/>
          </p:cNvSpPr>
          <p:nvPr>
            <p:ph idx="1"/>
          </p:nvPr>
        </p:nvSpPr>
        <p:spPr/>
        <p:txBody>
          <a:bodyPr/>
          <a:lstStyle/>
          <a:p>
            <a:r>
              <a:rPr lang="en-GB" dirty="0"/>
              <a:t>The school has a culture of high aspirations for all children and SEND children are a high priority. All monitoring by senior leaders has a PP, SEND and greater depth focus. This includes lesson observations, book scrutiny, planning reviews and learning walks. </a:t>
            </a:r>
          </a:p>
          <a:p>
            <a:r>
              <a:rPr lang="en-GB" dirty="0"/>
              <a:t>SEND pupil’s progress is tracked through regular review meetings. This enables us to pinpoint appropriate support in order to close the gaps. </a:t>
            </a:r>
          </a:p>
          <a:p>
            <a:r>
              <a:rPr lang="en-GB" dirty="0"/>
              <a:t>Teachers use a variety of assessment to ensure planning meets the needs of SEND pupils. (tracking on SIMS, formative assessment, termly assessments, gap analysis, assessment of outcomes from interventions). Regular feedback takes place between the class teacher and the staff administering the intervention.</a:t>
            </a:r>
          </a:p>
          <a:p>
            <a:endParaRPr lang="en-GB" dirty="0"/>
          </a:p>
        </p:txBody>
      </p:sp>
    </p:spTree>
    <p:extLst>
      <p:ext uri="{BB962C8B-B14F-4D97-AF65-F5344CB8AC3E}">
        <p14:creationId xmlns:p14="http://schemas.microsoft.com/office/powerpoint/2010/main" val="8028319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819853-BA83-4C78-B197-C778C51E155A}"/>
              </a:ext>
            </a:extLst>
          </p:cNvPr>
          <p:cNvSpPr>
            <a:spLocks noGrp="1"/>
          </p:cNvSpPr>
          <p:nvPr>
            <p:ph type="title"/>
          </p:nvPr>
        </p:nvSpPr>
        <p:spPr/>
        <p:txBody>
          <a:bodyPr/>
          <a:lstStyle/>
          <a:p>
            <a:r>
              <a:rPr lang="en-GB" dirty="0"/>
              <a:t>Working closely with parents</a:t>
            </a:r>
          </a:p>
        </p:txBody>
      </p:sp>
      <p:sp>
        <p:nvSpPr>
          <p:cNvPr id="3" name="Content Placeholder 2">
            <a:extLst>
              <a:ext uri="{FF2B5EF4-FFF2-40B4-BE49-F238E27FC236}">
                <a16:creationId xmlns:a16="http://schemas.microsoft.com/office/drawing/2014/main" id="{304CBC10-C600-4739-A6E8-869186CC718A}"/>
              </a:ext>
            </a:extLst>
          </p:cNvPr>
          <p:cNvSpPr>
            <a:spLocks noGrp="1"/>
          </p:cNvSpPr>
          <p:nvPr>
            <p:ph idx="1"/>
          </p:nvPr>
        </p:nvSpPr>
        <p:spPr/>
        <p:txBody>
          <a:bodyPr/>
          <a:lstStyle/>
          <a:p>
            <a:r>
              <a:rPr lang="en-GB" dirty="0"/>
              <a:t>The school works in close partnership with parents to co-produce outcomes and provision for children with SEND and with EHCPs.</a:t>
            </a:r>
          </a:p>
          <a:p>
            <a:r>
              <a:rPr lang="en-GB" dirty="0"/>
              <a:t>In our latest parent questionnaire, all parents who replied said they felt involved, kept up to date and their contributions were valued. They felt that the targets and strategies where appropriate to their child’s needs and they were happy with the level of support and communication.</a:t>
            </a:r>
          </a:p>
          <a:p>
            <a:r>
              <a:rPr lang="en-GB" dirty="0"/>
              <a:t>The SEND information report is on the school website with links to the local offer. The school improvement partner has also made reference to the excellent resources related to SEND and mental health on the website, which she has signposted to other schools.</a:t>
            </a:r>
          </a:p>
        </p:txBody>
      </p:sp>
    </p:spTree>
    <p:extLst>
      <p:ext uri="{BB962C8B-B14F-4D97-AF65-F5344CB8AC3E}">
        <p14:creationId xmlns:p14="http://schemas.microsoft.com/office/powerpoint/2010/main" val="2116447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FB69CF-27F4-4073-BD70-7A2281FF460A}"/>
              </a:ext>
            </a:extLst>
          </p:cNvPr>
          <p:cNvSpPr>
            <a:spLocks noGrp="1"/>
          </p:cNvSpPr>
          <p:nvPr>
            <p:ph type="title"/>
          </p:nvPr>
        </p:nvSpPr>
        <p:spPr/>
        <p:txBody>
          <a:bodyPr/>
          <a:lstStyle/>
          <a:p>
            <a:r>
              <a:rPr lang="en-GB" dirty="0"/>
              <a:t>Pupil voice</a:t>
            </a:r>
          </a:p>
        </p:txBody>
      </p:sp>
      <p:sp>
        <p:nvSpPr>
          <p:cNvPr id="3" name="Content Placeholder 2">
            <a:extLst>
              <a:ext uri="{FF2B5EF4-FFF2-40B4-BE49-F238E27FC236}">
                <a16:creationId xmlns:a16="http://schemas.microsoft.com/office/drawing/2014/main" id="{078E5FAB-96CE-4B42-9B0C-3D5AB217E9CA}"/>
              </a:ext>
            </a:extLst>
          </p:cNvPr>
          <p:cNvSpPr>
            <a:spLocks noGrp="1"/>
          </p:cNvSpPr>
          <p:nvPr>
            <p:ph idx="1"/>
          </p:nvPr>
        </p:nvSpPr>
        <p:spPr/>
        <p:txBody>
          <a:bodyPr>
            <a:normAutofit/>
          </a:bodyPr>
          <a:lstStyle/>
          <a:p>
            <a:r>
              <a:rPr lang="en-GB" dirty="0"/>
              <a:t>Pupil voice is sought and recorded on EHCPs and annual reviews.  Teachers also meet with pupils for conferencing where their individual targets are discussed and reviewed.  This ensures that children are clear on what their next steps are and take ownership of their learning.</a:t>
            </a:r>
          </a:p>
          <a:p>
            <a:endParaRPr lang="en-GB" dirty="0"/>
          </a:p>
          <a:p>
            <a:r>
              <a:rPr lang="en-GB" dirty="0"/>
              <a:t>We are an inclusive school and all children are given equal opportunity to thrive and achieve. SEND pupils are represented on pupil council, the eco team and house leaders. All SEND children have access to a variety of clubs, the opportunity to go on school journey, to perform in class assemblies and concerts and to take part in sporting activities.  The Extended Schools and Community team monitor the uptake of clubs by SEND and PP pupils.</a:t>
            </a:r>
          </a:p>
          <a:p>
            <a:endParaRPr lang="en-GB" dirty="0"/>
          </a:p>
        </p:txBody>
      </p:sp>
    </p:spTree>
    <p:extLst>
      <p:ext uri="{BB962C8B-B14F-4D97-AF65-F5344CB8AC3E}">
        <p14:creationId xmlns:p14="http://schemas.microsoft.com/office/powerpoint/2010/main" val="16519416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B47134-5394-4EB6-B7D1-EB83180F862B}"/>
              </a:ext>
            </a:extLst>
          </p:cNvPr>
          <p:cNvSpPr>
            <a:spLocks noGrp="1"/>
          </p:cNvSpPr>
          <p:nvPr>
            <p:ph type="title"/>
          </p:nvPr>
        </p:nvSpPr>
        <p:spPr/>
        <p:txBody>
          <a:bodyPr/>
          <a:lstStyle/>
          <a:p>
            <a:r>
              <a:rPr lang="en-GB" dirty="0"/>
              <a:t>Personal development and welfare</a:t>
            </a:r>
          </a:p>
        </p:txBody>
      </p:sp>
      <p:sp>
        <p:nvSpPr>
          <p:cNvPr id="3" name="Content Placeholder 2">
            <a:extLst>
              <a:ext uri="{FF2B5EF4-FFF2-40B4-BE49-F238E27FC236}">
                <a16:creationId xmlns:a16="http://schemas.microsoft.com/office/drawing/2014/main" id="{3706AEB1-671C-4538-B375-F52DA4CD035A}"/>
              </a:ext>
            </a:extLst>
          </p:cNvPr>
          <p:cNvSpPr>
            <a:spLocks noGrp="1"/>
          </p:cNvSpPr>
          <p:nvPr>
            <p:ph idx="1"/>
          </p:nvPr>
        </p:nvSpPr>
        <p:spPr/>
        <p:txBody>
          <a:bodyPr>
            <a:normAutofit lnSpcReduction="10000"/>
          </a:bodyPr>
          <a:lstStyle/>
          <a:p>
            <a:r>
              <a:rPr lang="en-GB" dirty="0"/>
              <a:t>Children have an excellent understanding on how to stay safe. A priority is staying safe online and this is a focus in ICT lessons and through assemblies.</a:t>
            </a:r>
          </a:p>
          <a:p>
            <a:r>
              <a:rPr lang="en-GB" dirty="0"/>
              <a:t>The wellbeing and mental health of the children is monitored constantly by the staff and appropriate support is put in place by the pastoral team. (</a:t>
            </a:r>
            <a:r>
              <a:rPr lang="en-GB" dirty="0" err="1"/>
              <a:t>eg</a:t>
            </a:r>
            <a:r>
              <a:rPr lang="en-GB" dirty="0"/>
              <a:t>: emotional wellbeing practitioners; sessions with a trainee psychologist). </a:t>
            </a:r>
          </a:p>
          <a:p>
            <a:r>
              <a:rPr lang="en-GB" dirty="0"/>
              <a:t>A whole school approach to self-regulation has been introduced and all staff are using ‘Zones of Regulation’ strategies in their classrooms. Children are taught to identify and recognise their emotions and implement a strategy to calm themselves down. </a:t>
            </a:r>
          </a:p>
          <a:p>
            <a:r>
              <a:rPr lang="en-GB" dirty="0"/>
              <a:t>Whole school initiatives promote personal development, such as: e-safety; citizenship days; road safety, as well as school journeys in Years four and six.  All these programmes and trips are accessible to SEND and vulnerable pupils.</a:t>
            </a:r>
          </a:p>
        </p:txBody>
      </p:sp>
    </p:spTree>
    <p:extLst>
      <p:ext uri="{BB962C8B-B14F-4D97-AF65-F5344CB8AC3E}">
        <p14:creationId xmlns:p14="http://schemas.microsoft.com/office/powerpoint/2010/main" val="921510846"/>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docProps/app.xml><?xml version="1.0" encoding="utf-8"?>
<Properties xmlns="http://schemas.openxmlformats.org/officeDocument/2006/extended-properties" xmlns:vt="http://schemas.openxmlformats.org/officeDocument/2006/docPropsVTypes">
  <Template>Retrospect</Template>
  <TotalTime>1046</TotalTime>
  <Words>1138</Words>
  <Application>Microsoft Office PowerPoint</Application>
  <PresentationFormat>Widescreen</PresentationFormat>
  <Paragraphs>39</Paragraphs>
  <Slides>10</Slides>
  <Notes>0</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10</vt:i4>
      </vt:variant>
    </vt:vector>
  </HeadingPairs>
  <TitlesOfParts>
    <vt:vector size="16" baseType="lpstr">
      <vt:lpstr>Arial</vt:lpstr>
      <vt:lpstr>Calibri</vt:lpstr>
      <vt:lpstr>Century Gothic</vt:lpstr>
      <vt:lpstr>Lobster Two</vt:lpstr>
      <vt:lpstr>Retrospect</vt:lpstr>
      <vt:lpstr>MSPhotoEd.3</vt:lpstr>
      <vt:lpstr>   Meeting children’s special needs at Sheringdale</vt:lpstr>
      <vt:lpstr>Early identification</vt:lpstr>
      <vt:lpstr>Targeted intervention</vt:lpstr>
      <vt:lpstr>Quality teaching</vt:lpstr>
      <vt:lpstr>Working with outside agencies</vt:lpstr>
      <vt:lpstr>Continuous Professional Development</vt:lpstr>
      <vt:lpstr>Rigorous monitoring and tracking</vt:lpstr>
      <vt:lpstr>Working closely with parents</vt:lpstr>
      <vt:lpstr>Pupil voice</vt:lpstr>
      <vt:lpstr>Personal development and welfare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Benjamin Matthews</dc:creator>
  <cp:lastModifiedBy>Rebecca DAVIDSON</cp:lastModifiedBy>
  <cp:revision>58</cp:revision>
  <cp:lastPrinted>2022-01-20T11:52:39Z</cp:lastPrinted>
  <dcterms:created xsi:type="dcterms:W3CDTF">2021-09-02T16:05:38Z</dcterms:created>
  <dcterms:modified xsi:type="dcterms:W3CDTF">2022-05-25T09:09:12Z</dcterms:modified>
</cp:coreProperties>
</file>