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3"/>
  </p:notesMasterIdLst>
  <p:sldIdLst>
    <p:sldId id="256" r:id="rId2"/>
    <p:sldId id="258" r:id="rId3"/>
    <p:sldId id="259" r:id="rId4"/>
    <p:sldId id="260" r:id="rId5"/>
    <p:sldId id="261" r:id="rId6"/>
    <p:sldId id="262" r:id="rId7"/>
    <p:sldId id="263"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Lst>
  <p:sldSz cx="9144000" cy="5143500" type="screen16x9"/>
  <p:notesSz cx="6797675" cy="9926638"/>
  <p:embeddedFontLst>
    <p:embeddedFont>
      <p:font typeface="Comic Sans MS" panose="030F0702030302020204" pitchFamily="66" charset="0"/>
      <p:regular r:id="rId44"/>
      <p:bold r:id="rId45"/>
      <p:italic r:id="rId46"/>
      <p:boldItalic r:id="rId47"/>
    </p:embeddedFont>
    <p:embeddedFont>
      <p:font typeface="Raleway" panose="020B0604020202020204" charset="0"/>
      <p:regular r:id="rId48"/>
      <p:bold r:id="rId49"/>
      <p:italic r:id="rId50"/>
      <p:bold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3" d="100"/>
          <a:sy n="143" d="100"/>
        </p:scale>
        <p:origin x="68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zonesofregulation.com/teaching-tools.html"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7e02177d06_0_3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7e02177d06_0_3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 There are  4  zones blue green yellow and red that your feelings fit into.</a:t>
            </a:r>
            <a:endParaRPr/>
          </a:p>
          <a:p>
            <a:pPr marL="0" lvl="0" indent="0" algn="l" rtl="0">
              <a:spcBef>
                <a:spcPts val="0"/>
              </a:spcBef>
              <a:spcAft>
                <a:spcPts val="0"/>
              </a:spcAft>
              <a:buClr>
                <a:schemeClr val="dk1"/>
              </a:buClr>
              <a:buSzPts val="1100"/>
              <a:buFont typeface="Arial"/>
              <a:buNone/>
            </a:pPr>
            <a:r>
              <a:rPr lang="en-GB" sz="1150">
                <a:solidFill>
                  <a:srgbClr val="3F3F3F"/>
                </a:solidFill>
                <a:highlight>
                  <a:srgbClr val="EFEFEF"/>
                </a:highlight>
                <a:latin typeface="Raleway"/>
                <a:ea typeface="Raleway"/>
                <a:cs typeface="Raleway"/>
                <a:sym typeface="Raleway"/>
              </a:rPr>
              <a:t>The Zones can be compared to traffic signs.  When given a green light or in the Green Zone, one is “good to go”.  A yellow sign means be aware or take caution, which applies to the Yellow Zone.  A red light or stop sign means stop, and when one is the Red Zone this often is the case.  The Blue Zone can be compared to the rest area signs where one goes to rest or re-energize</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7e02177d06_0_5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7e02177d06_0_5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we think of ourselves as a car? We go at different speeds slow (blue) and fast (red) but green is the perfect speed.</a:t>
            </a:r>
            <a:endParaRPr/>
          </a:p>
          <a:p>
            <a:pPr marL="0" lvl="0" indent="0" algn="l" rtl="0">
              <a:spcBef>
                <a:spcPts val="0"/>
              </a:spcBef>
              <a:spcAft>
                <a:spcPts val="0"/>
              </a:spcAft>
              <a:buNone/>
            </a:pPr>
            <a:r>
              <a:rPr lang="en-GB" sz="1150">
                <a:solidFill>
                  <a:srgbClr val="3F3F3F"/>
                </a:solidFill>
                <a:highlight>
                  <a:srgbClr val="EFEFEF"/>
                </a:highlight>
                <a:latin typeface="Raleway"/>
                <a:ea typeface="Raleway"/>
                <a:cs typeface="Raleway"/>
                <a:sym typeface="Raleway"/>
              </a:rPr>
              <a:t>The Zones can be compared to traffic signs.  When given a green light or in the Green Zone, one is “good to go”.  A yellow sign means be aware or take caution, which applies to the Yellow Zone.  A red light or stop sign means stop, and when one is the Red Zone this often is the case.  The Blue Zone can be compared to the rest area signs where one goes to rest or re-energize</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7e02177d06_0_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7e02177d06_0_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50">
                <a:solidFill>
                  <a:srgbClr val="3F3F3F"/>
                </a:solidFill>
                <a:highlight>
                  <a:srgbClr val="EFEFEF"/>
                </a:highlight>
                <a:latin typeface="Raleway"/>
                <a:ea typeface="Raleway"/>
                <a:cs typeface="Raleway"/>
                <a:sym typeface="Raleway"/>
              </a:rPr>
              <a:t>The </a:t>
            </a:r>
            <a:r>
              <a:rPr lang="en-GB" sz="1150" b="1">
                <a:solidFill>
                  <a:srgbClr val="3333FF"/>
                </a:solidFill>
                <a:highlight>
                  <a:srgbClr val="EFEFEF"/>
                </a:highlight>
                <a:latin typeface="Raleway"/>
                <a:ea typeface="Raleway"/>
                <a:cs typeface="Raleway"/>
                <a:sym typeface="Raleway"/>
              </a:rPr>
              <a:t>Blue Zone</a:t>
            </a:r>
            <a:r>
              <a:rPr lang="en-GB" sz="1150">
                <a:solidFill>
                  <a:srgbClr val="3F3F3F"/>
                </a:solidFill>
                <a:highlight>
                  <a:srgbClr val="EFEFEF"/>
                </a:highlight>
                <a:latin typeface="Raleway"/>
                <a:ea typeface="Raleway"/>
                <a:cs typeface="Raleway"/>
                <a:sym typeface="Raleway"/>
              </a:rPr>
              <a:t> is used to describe low states of alertness and down feelings such as when one feels sad, tired, sick, or bored.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7e02177d06_0_1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7e02177d06_0_1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50">
                <a:solidFill>
                  <a:srgbClr val="3F3F3F"/>
                </a:solidFill>
                <a:highlight>
                  <a:srgbClr val="EFEFEF"/>
                </a:highlight>
                <a:latin typeface="Raleway"/>
                <a:ea typeface="Raleway"/>
                <a:cs typeface="Raleway"/>
                <a:sym typeface="Raleway"/>
              </a:rPr>
              <a:t>The </a:t>
            </a:r>
            <a:r>
              <a:rPr lang="en-GB" sz="1150" b="1">
                <a:solidFill>
                  <a:srgbClr val="33CC00"/>
                </a:solidFill>
                <a:highlight>
                  <a:srgbClr val="EFEFEF"/>
                </a:highlight>
                <a:latin typeface="Raleway"/>
                <a:ea typeface="Raleway"/>
                <a:cs typeface="Raleway"/>
                <a:sym typeface="Raleway"/>
              </a:rPr>
              <a:t>Green Zone</a:t>
            </a:r>
            <a:r>
              <a:rPr lang="en-GB" sz="1150">
                <a:solidFill>
                  <a:srgbClr val="3F3F3F"/>
                </a:solidFill>
                <a:highlight>
                  <a:srgbClr val="EFEFEF"/>
                </a:highlight>
                <a:latin typeface="Raleway"/>
                <a:ea typeface="Raleway"/>
                <a:cs typeface="Raleway"/>
                <a:sym typeface="Raleway"/>
              </a:rPr>
              <a:t> is used to describe a calm state of alertness. A person may be described as happy, focused, content, alert or ready to learn when in the Green Zone.  This is the zone where optimal learning occurs.  </a:t>
            </a:r>
            <a:r>
              <a:rPr lang="en-GB"/>
              <a:t>The perfect learning mood.</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02177d06_0_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02177d06_0_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GB" sz="1150">
                <a:solidFill>
                  <a:srgbClr val="3F3F3F"/>
                </a:solidFill>
                <a:highlight>
                  <a:srgbClr val="EFEFEF"/>
                </a:highlight>
                <a:latin typeface="Raleway"/>
                <a:ea typeface="Raleway"/>
                <a:cs typeface="Raleway"/>
                <a:sym typeface="Raleway"/>
              </a:rPr>
              <a:t>also used to describe a heightened state of alertness and elevated emotions, however one has more control when they are in the Yellow Zone.  A person may be experiencing stress, frustration, anxiety, excitement, worried, anxious, silly, illiness, the wiggles, or nervousness when in the Yellow Zone</a:t>
            </a:r>
            <a:r>
              <a:rPr lang="en-GB">
                <a:solidFill>
                  <a:schemeClr val="dk1"/>
                </a:solidFill>
              </a:rPr>
              <a:t>In the yellow zone - a change is coming! You are on the edge. Either go to the out of control red zone or back to the  calmer green zone,</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g7e02177d06_0_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 name="Google Shape;105;g7e02177d06_0_2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150">
                <a:solidFill>
                  <a:srgbClr val="3F3F3F"/>
                </a:solidFill>
                <a:highlight>
                  <a:srgbClr val="EFEFEF"/>
                </a:highlight>
                <a:latin typeface="Raleway"/>
                <a:ea typeface="Raleway"/>
                <a:cs typeface="Raleway"/>
                <a:sym typeface="Raleway"/>
              </a:rPr>
              <a:t>The </a:t>
            </a:r>
            <a:r>
              <a:rPr lang="en-GB" sz="1150" b="1">
                <a:solidFill>
                  <a:srgbClr val="FF0000"/>
                </a:solidFill>
                <a:highlight>
                  <a:srgbClr val="EFEFEF"/>
                </a:highlight>
                <a:latin typeface="Raleway"/>
                <a:ea typeface="Raleway"/>
                <a:cs typeface="Raleway"/>
                <a:sym typeface="Raleway"/>
              </a:rPr>
              <a:t>Red Zone</a:t>
            </a:r>
            <a:r>
              <a:rPr lang="en-GB" sz="1150">
                <a:solidFill>
                  <a:srgbClr val="3F3F3F"/>
                </a:solidFill>
                <a:highlight>
                  <a:srgbClr val="EFEFEF"/>
                </a:highlight>
                <a:latin typeface="Raleway"/>
                <a:ea typeface="Raleway"/>
                <a:cs typeface="Raleway"/>
                <a:sym typeface="Raleway"/>
              </a:rPr>
              <a:t> is used to describe extremely heightened states of alertness and intense emotions.  A person may be elated or experiencing anger, rage, devastation, or terror when in the Red Zone. </a:t>
            </a:r>
            <a:r>
              <a:rPr lang="en-GB"/>
              <a:t>In the red zone, your body engine is running on high speed, you have trouble making, good decisions and must stop!</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7e489b40bf_0_1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7e489b40bf_0_19: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Recap on the 4 zones</a:t>
            </a:r>
            <a:endParaRPr/>
          </a:p>
          <a:p>
            <a:pPr marL="0" lvl="0" indent="0" algn="l" rtl="0">
              <a:spcBef>
                <a:spcPts val="0"/>
              </a:spcBef>
              <a:spcAft>
                <a:spcPts val="0"/>
              </a:spcAft>
              <a:buNone/>
            </a:pPr>
            <a:r>
              <a:rPr lang="en-GB"/>
              <a:t>None of the zones are bad zones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7e02177d06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7e02177d06_0_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We have all been in all of the zonesby now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7e02177d06_0_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7e02177d06_0_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400">
                <a:solidFill>
                  <a:schemeClr val="dk1"/>
                </a:solidFill>
              </a:rPr>
              <a:t>Listing more than one Zone could mean your really in touch with</a:t>
            </a:r>
            <a:endParaRPr sz="1400">
              <a:solidFill>
                <a:schemeClr val="dk1"/>
              </a:solidFill>
            </a:endParaRPr>
          </a:p>
          <a:p>
            <a:pPr marL="0" lvl="0" indent="0" algn="l" rtl="0">
              <a:lnSpc>
                <a:spcPct val="115000"/>
              </a:lnSpc>
              <a:spcBef>
                <a:spcPts val="1600"/>
              </a:spcBef>
              <a:spcAft>
                <a:spcPts val="1600"/>
              </a:spcAft>
              <a:buClr>
                <a:schemeClr val="dk1"/>
              </a:buClr>
              <a:buSzPts val="1100"/>
              <a:buFont typeface="Arial"/>
              <a:buNone/>
            </a:pPr>
            <a:r>
              <a:rPr lang="en-GB" sz="1400">
                <a:solidFill>
                  <a:schemeClr val="dk1"/>
                </a:solidFill>
              </a:rPr>
              <a:t>Your  feelings and alertness level.</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7e489b40bf_0_8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7e489b40bf_0_8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7e02177d06_1_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7e02177d06_1_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 could play bingo and get children on whiteboard to divide board into sy 4 sections and write some feelings in ( from slide earlier) and play bingo! Could talk about book and film characters and what zones they would be in, so they can identify what other people look like in these zones.</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7e489b40bf_0_6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7e489b40bf_0_6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Happy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7e489b40bf_0_9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7e489b40bf_0_9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Upset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7e489b40bf_0_10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7e489b40bf_0_10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Worried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7e489b40bf_0_10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7e489b40bf_0_107: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Angry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7e489b40bf_0_1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 name="Google Shape;205;g7e489b40bf_0_1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Surprised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7e489b40bf_0_28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7e489b40bf_0_28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Tired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7e489b40bf_0_29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7e489b40bf_0_29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Excited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e489b40bf_0_30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e489b40bf_0_30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Scared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7e489b40bf_0_30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7e489b40bf_0_30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Poorly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7ed16596e9_0_2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7ed16596e9_0_2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7e489b40bf_0_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7e489b40bf_0_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7e489b40bf_0_12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7e489b40bf_0_12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Wecan recognise feelings in others, now we need tothink about ourselves.</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7e489b40bf_0_13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7e489b40bf_0_13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7e489b40bf_0_13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7e489b40bf_0_13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7e489b40bf_0_38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7e489b40bf_0_38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On sheet talk about the day and what zones we would be in at different times, </a:t>
            </a:r>
            <a:endParaRPr/>
          </a:p>
          <a:p>
            <a:pPr marL="0" lvl="0" indent="0" algn="l" rtl="0">
              <a:spcBef>
                <a:spcPts val="0"/>
              </a:spcBef>
              <a:spcAft>
                <a:spcPts val="0"/>
              </a:spcAft>
              <a:buNone/>
            </a:pPr>
            <a:r>
              <a:rPr lang="en-GB"/>
              <a:t>Adults (staff meeting)</a:t>
            </a:r>
            <a:endParaRPr/>
          </a:p>
          <a:p>
            <a:pPr marL="0" lvl="0" indent="0" algn="l" rtl="0">
              <a:spcBef>
                <a:spcPts val="0"/>
              </a:spcBef>
              <a:spcAft>
                <a:spcPts val="0"/>
              </a:spcAft>
              <a:buNone/>
            </a:pPr>
            <a:r>
              <a:rPr lang="en-GB"/>
              <a:t>Alarm going off, bath/shower, </a:t>
            </a:r>
            <a:r>
              <a:rPr lang="en-GB">
                <a:solidFill>
                  <a:schemeClr val="dk1"/>
                </a:solidFill>
              </a:rPr>
              <a:t>Breakfast, </a:t>
            </a:r>
            <a:r>
              <a:rPr lang="en-GB"/>
              <a:t>going outside to find an icy car. Getting stuck in traffic so being late for school, getting told you have extra time for PPA etc lunch time and someone has kindly put in some puddings, after school you meet a difficult parent, on way home you have to gothe supermarket, cooking dinner, eatring your favourite dinner, then you remember you have to do some ironing, Sit down to watch your favourite TV programme then go to bed.</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Childrens version </a:t>
            </a:r>
            <a:r>
              <a:rPr lang="en-GB">
                <a:solidFill>
                  <a:schemeClr val="dk1"/>
                </a:solidFill>
              </a:rPr>
              <a:t>Alarm going off, downstaris for breakfast, Getting stuck in traffic being late for school, getting told off for not handing in your homework, then you have your worst subject, then having lunch but its wet play then having your best subject, getting picked up from school by mummy who has bought your favourite snack. Having to go to ht supermarket to get some food on the way home. Having to do your maths homework, mummy jhas cooked your favourite dinner. You are allowed to watch TV befoiree going up to bed. Bath time Bedtime story bewfore bed. </a:t>
            </a:r>
            <a:endParaRPr/>
          </a:p>
          <a:p>
            <a:pPr marL="0" lvl="0" indent="0" algn="l" rtl="0">
              <a:spcBef>
                <a:spcPts val="0"/>
              </a:spcBef>
              <a:spcAft>
                <a:spcPts val="0"/>
              </a:spcAft>
              <a:buNone/>
            </a:pPr>
            <a:r>
              <a:rPr lang="en-GB"/>
              <a:t>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e489b40bf_0_18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7e489b40bf_0_18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7e489b40bf_0_3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7e489b40bf_0_3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7e489b40bf_0_14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7e489b40bf_0_14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7e02177d06_1_1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7e02177d06_1_1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 are the driver in  control of  your body engine. You can change your engine speed. To try to get it in the perfect mood for learning and getting things done.</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7e489b40bf_0_14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2" name="Google Shape;332;g7e489b40bf_0_14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When we have unexpected bahiours it is a sign to us that weneed tomanage our behaviour and use a tool to help us. To help us to manage our behaviour </a:t>
            </a:r>
            <a:endParaRPr/>
          </a:p>
          <a:p>
            <a:pPr marL="0" lvl="0" indent="0" algn="l" rtl="0">
              <a:spcBef>
                <a:spcPts val="0"/>
              </a:spcBef>
              <a:spcAft>
                <a:spcPts val="0"/>
              </a:spcAft>
              <a:buNone/>
            </a:pPr>
            <a:r>
              <a:rPr lang="en-GB" u="sng">
                <a:solidFill>
                  <a:schemeClr val="hlink"/>
                </a:solidFill>
                <a:hlinkClick r:id="rId3"/>
              </a:rPr>
              <a:t>https://www.zonesofregulation.com/teaching-tools.html</a:t>
            </a:r>
            <a:r>
              <a:rPr lang="en-GB"/>
              <a:t> - assembly about the zones and using the tools.</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7e489b40bf_0_19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7e489b40bf_0_198: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7e489b40bf_0_27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6" name="Google Shape;346;g7e489b40bf_0_27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7e489b40bf_0_26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7e489b40bf_0_26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g7e489b40bf_0_32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9" name="Google Shape;359;g7e489b40bf_0_324: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g7e489b40bf_0_23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5" name="Google Shape;365;g7e489b40bf_0_23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Find things that work for you.</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7e489b40bf_0_329: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7e489b40bf_0_329: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7e489b40bf_0_37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7e489b40bf_0_37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7e489b40bf_0_35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7e489b40bf_0_350: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We can think about where our problems would fit, on this chart. </a:t>
            </a:r>
            <a:endParaRPr/>
          </a:p>
          <a:p>
            <a:pPr marL="0" lvl="0" indent="0" algn="l" rtl="0">
              <a:spcBef>
                <a:spcPts val="0"/>
              </a:spcBef>
              <a:spcAft>
                <a:spcPts val="0"/>
              </a:spcAft>
              <a:buNone/>
            </a:pPr>
            <a:r>
              <a:rPr lang="en-GB"/>
              <a:t>Where would not having our PE kit go? Where would bringing the wrong pencil to school go? Where would having to go swimming go? Where would a friend borrowing your glue without asking go? Where would … go? </a:t>
            </a:r>
            <a:endParaRPr/>
          </a:p>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7e489b40bf_0_38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3" name="Google Shape;393;g7e489b40bf_0_38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EAD1DC"/>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L0e-oMZi000"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8" Type="http://schemas.openxmlformats.org/officeDocument/2006/relationships/hyperlink" Target="https://www.youtube.com/watch?v=H4BNbHBcnDI&amp;list=PLQrZz8F5ernylySyWqq5-dL3n0cKckUsB" TargetMode="External"/><Relationship Id="rId3" Type="http://schemas.openxmlformats.org/officeDocument/2006/relationships/hyperlink" Target="https://www.youtube.com/watch?v=RHpS7hlDqS0&amp;list=PLJKNr8RaJKVY1svJMeDU-6GdyivjZdHfq" TargetMode="External"/><Relationship Id="rId7" Type="http://schemas.openxmlformats.org/officeDocument/2006/relationships/hyperlink" Target="https://www.youtube.com/watch?v=eWXOurnVTYg&amp;list=PLf-eKCHmUmTgrBlwiNC-TDf1mecfHe7gn" TargetMode="External"/><Relationship Id="rId12" Type="http://schemas.openxmlformats.org/officeDocument/2006/relationships/hyperlink" Target="https://mcbehavior.weebly.com/zones-of-regulation.html"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hyperlink" Target="https://www.youtube.com/watch?v=tdxR-4Wf4Z8&amp;list=PL2yWdO8V50Kgqf6vNvnc9sP92kW3wShul" TargetMode="External"/><Relationship Id="rId11" Type="http://schemas.openxmlformats.org/officeDocument/2006/relationships/hyperlink" Target="https://www.youtube.com/watch?v=et4oUMuBvoQ&amp;list=PLf-eKCHmUmTg77BWb50jYROJ92Ytdeqax&amp;index=5" TargetMode="External"/><Relationship Id="rId5" Type="http://schemas.openxmlformats.org/officeDocument/2006/relationships/hyperlink" Target="https://www.youtube.com/watch?v=2okrVHFKOoA&amp;list=PLXXlw5bZYnCqtq03LaaeNuxAcHozkUfag" TargetMode="External"/><Relationship Id="rId10" Type="http://schemas.openxmlformats.org/officeDocument/2006/relationships/hyperlink" Target="https://www.youtube.com/watch?v=pN9V4LBCgSc&amp;list=PLf-eKCHmUmTg77BWb50jYROJ92Ytdeqax&amp;index=4" TargetMode="External"/><Relationship Id="rId4" Type="http://schemas.openxmlformats.org/officeDocument/2006/relationships/hyperlink" Target="https://www.youtube.com/watch?v=toYrL7Vyydc&amp;list=PLbQ5eOCPVc1DeSEB1ft79Fxt4_KIOthjm" TargetMode="External"/><Relationship Id="rId9" Type="http://schemas.openxmlformats.org/officeDocument/2006/relationships/hyperlink" Target="https://www.youtube.com/watch?v=a5ze5PfDEzI&amp;list=PLf-eKCHmUmTg77BWb50jYROJ92Ytdeqax&amp;index=2"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a:t>The </a:t>
            </a:r>
            <a:r>
              <a:rPr lang="en-GB" sz="6000" b="1">
                <a:solidFill>
                  <a:srgbClr val="0000FF"/>
                </a:solidFill>
              </a:rPr>
              <a:t>Z</a:t>
            </a:r>
            <a:r>
              <a:rPr lang="en-GB" sz="6000" b="1">
                <a:solidFill>
                  <a:srgbClr val="00FF00"/>
                </a:solidFill>
              </a:rPr>
              <a:t>O</a:t>
            </a:r>
            <a:r>
              <a:rPr lang="en-GB" sz="6000" b="1">
                <a:solidFill>
                  <a:srgbClr val="FFFF00"/>
                </a:solidFill>
              </a:rPr>
              <a:t>N</a:t>
            </a:r>
            <a:r>
              <a:rPr lang="en-GB" sz="6000" b="1">
                <a:solidFill>
                  <a:srgbClr val="FF0000"/>
                </a:solidFill>
              </a:rPr>
              <a:t>E</a:t>
            </a:r>
            <a:r>
              <a:rPr lang="en-GB" sz="6000"/>
              <a:t>s of regulation</a:t>
            </a:r>
            <a:endParaRPr sz="6000"/>
          </a:p>
        </p:txBody>
      </p:sp>
      <p:pic>
        <p:nvPicPr>
          <p:cNvPr id="55" name="Google Shape;55;p13"/>
          <p:cNvPicPr preferRelativeResize="0"/>
          <p:nvPr/>
        </p:nvPicPr>
        <p:blipFill>
          <a:blip r:embed="rId3">
            <a:alphaModFix/>
          </a:blip>
          <a:stretch>
            <a:fillRect/>
          </a:stretch>
        </p:blipFill>
        <p:spPr>
          <a:xfrm>
            <a:off x="69625" y="3238500"/>
            <a:ext cx="2143125" cy="1905000"/>
          </a:xfrm>
          <a:prstGeom prst="rect">
            <a:avLst/>
          </a:prstGeom>
          <a:noFill/>
          <a:ln>
            <a:noFill/>
          </a:ln>
        </p:spPr>
      </p:pic>
      <p:pic>
        <p:nvPicPr>
          <p:cNvPr id="56" name="Google Shape;56;p13"/>
          <p:cNvPicPr preferRelativeResize="0"/>
          <p:nvPr/>
        </p:nvPicPr>
        <p:blipFill>
          <a:blip r:embed="rId3">
            <a:alphaModFix/>
          </a:blip>
          <a:stretch>
            <a:fillRect/>
          </a:stretch>
        </p:blipFill>
        <p:spPr>
          <a:xfrm>
            <a:off x="6905625" y="3186075"/>
            <a:ext cx="2143125" cy="1905000"/>
          </a:xfrm>
          <a:prstGeom prst="rect">
            <a:avLst/>
          </a:prstGeom>
          <a:noFill/>
          <a:ln>
            <a:noFill/>
          </a:ln>
        </p:spPr>
      </p:pic>
      <p:sp>
        <p:nvSpPr>
          <p:cNvPr id="57" name="Google Shape;57;p13"/>
          <p:cNvSpPr txBox="1"/>
          <p:nvPr/>
        </p:nvSpPr>
        <p:spPr>
          <a:xfrm>
            <a:off x="2424275" y="3347250"/>
            <a:ext cx="4292700" cy="62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a:t>Session one </a:t>
            </a:r>
            <a:endParaRPr sz="3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pic>
        <p:nvPicPr>
          <p:cNvPr id="69" name="Google Shape;69;p15"/>
          <p:cNvPicPr preferRelativeResize="0"/>
          <p:nvPr/>
        </p:nvPicPr>
        <p:blipFill>
          <a:blip r:embed="rId3">
            <a:alphaModFix/>
          </a:blip>
          <a:stretch>
            <a:fillRect/>
          </a:stretch>
        </p:blipFill>
        <p:spPr>
          <a:xfrm>
            <a:off x="929675" y="635963"/>
            <a:ext cx="7284650" cy="38715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ctrTitle"/>
          </p:nvPr>
        </p:nvSpPr>
        <p:spPr>
          <a:xfrm>
            <a:off x="217108" y="1666850"/>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75" name="Google Shape;75;p16"/>
          <p:cNvSpPr txBox="1">
            <a:spLocks noGrp="1"/>
          </p:cNvSpPr>
          <p:nvPr>
            <p:ph type="subTitle" idx="1"/>
          </p:nvPr>
        </p:nvSpPr>
        <p:spPr>
          <a:xfrm>
            <a:off x="311700" y="1264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000" b="1">
                <a:solidFill>
                  <a:srgbClr val="000000"/>
                </a:solidFill>
              </a:rPr>
              <a:t>How does your car run?</a:t>
            </a:r>
            <a:endParaRPr sz="3000" b="1">
              <a:solidFill>
                <a:srgbClr val="000000"/>
              </a:solidFill>
            </a:endParaRPr>
          </a:p>
        </p:txBody>
      </p:sp>
      <p:pic>
        <p:nvPicPr>
          <p:cNvPr id="76" name="Google Shape;76;p16"/>
          <p:cNvPicPr preferRelativeResize="0"/>
          <p:nvPr/>
        </p:nvPicPr>
        <p:blipFill>
          <a:blip r:embed="rId3">
            <a:alphaModFix/>
          </a:blip>
          <a:stretch>
            <a:fillRect/>
          </a:stretch>
        </p:blipFill>
        <p:spPr>
          <a:xfrm>
            <a:off x="1611050" y="1036088"/>
            <a:ext cx="5543550" cy="3686175"/>
          </a:xfrm>
          <a:prstGeom prst="rect">
            <a:avLst/>
          </a:prstGeom>
          <a:noFill/>
          <a:ln>
            <a:noFill/>
          </a:ln>
        </p:spPr>
      </p:pic>
      <p:pic>
        <p:nvPicPr>
          <p:cNvPr id="77" name="Google Shape;77;p16"/>
          <p:cNvPicPr preferRelativeResize="0"/>
          <p:nvPr/>
        </p:nvPicPr>
        <p:blipFill>
          <a:blip r:embed="rId4">
            <a:alphaModFix/>
          </a:blip>
          <a:stretch>
            <a:fillRect/>
          </a:stretch>
        </p:blipFill>
        <p:spPr>
          <a:xfrm>
            <a:off x="0" y="3504525"/>
            <a:ext cx="3105150" cy="1638975"/>
          </a:xfrm>
          <a:prstGeom prst="rect">
            <a:avLst/>
          </a:prstGeom>
          <a:noFill/>
          <a:ln>
            <a:noFill/>
          </a:ln>
        </p:spPr>
      </p:pic>
      <p:pic>
        <p:nvPicPr>
          <p:cNvPr id="78" name="Google Shape;78;p16"/>
          <p:cNvPicPr preferRelativeResize="0"/>
          <p:nvPr/>
        </p:nvPicPr>
        <p:blipFill>
          <a:blip r:embed="rId5">
            <a:alphaModFix/>
          </a:blip>
          <a:stretch>
            <a:fillRect/>
          </a:stretch>
        </p:blipFill>
        <p:spPr>
          <a:xfrm>
            <a:off x="6038848" y="3504518"/>
            <a:ext cx="3105150" cy="163898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 name="Google Shape;84;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85" name="Google Shape;85;p17"/>
          <p:cNvPicPr preferRelativeResize="0"/>
          <p:nvPr/>
        </p:nvPicPr>
        <p:blipFill>
          <a:blip r:embed="rId3">
            <a:alphaModFix/>
          </a:blip>
          <a:stretch>
            <a:fillRect/>
          </a:stretch>
        </p:blipFill>
        <p:spPr>
          <a:xfrm>
            <a:off x="311700" y="445025"/>
            <a:ext cx="7329021" cy="4123850"/>
          </a:xfrm>
          <a:prstGeom prst="rect">
            <a:avLst/>
          </a:prstGeom>
          <a:noFill/>
          <a:ln>
            <a:noFill/>
          </a:ln>
        </p:spPr>
      </p:pic>
      <p:pic>
        <p:nvPicPr>
          <p:cNvPr id="86" name="Google Shape;86;p17"/>
          <p:cNvPicPr preferRelativeResize="0"/>
          <p:nvPr/>
        </p:nvPicPr>
        <p:blipFill>
          <a:blip r:embed="rId4">
            <a:alphaModFix/>
          </a:blip>
          <a:stretch>
            <a:fillRect/>
          </a:stretch>
        </p:blipFill>
        <p:spPr>
          <a:xfrm>
            <a:off x="7258050" y="2638413"/>
            <a:ext cx="1885950" cy="25050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Shape 90"/>
        <p:cNvGrpSpPr/>
        <p:nvPr/>
      </p:nvGrpSpPr>
      <p:grpSpPr>
        <a:xfrm>
          <a:off x="0" y="0"/>
          <a:ext cx="0" cy="0"/>
          <a:chOff x="0" y="0"/>
          <a:chExt cx="0" cy="0"/>
        </a:xfrm>
      </p:grpSpPr>
      <p:sp>
        <p:nvSpPr>
          <p:cNvPr id="91" name="Google Shape;91;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93" name="Google Shape;93;p18"/>
          <p:cNvPicPr preferRelativeResize="0"/>
          <p:nvPr/>
        </p:nvPicPr>
        <p:blipFill>
          <a:blip r:embed="rId3">
            <a:alphaModFix/>
          </a:blip>
          <a:stretch>
            <a:fillRect/>
          </a:stretch>
        </p:blipFill>
        <p:spPr>
          <a:xfrm>
            <a:off x="311708" y="445025"/>
            <a:ext cx="7358242" cy="4123850"/>
          </a:xfrm>
          <a:prstGeom prst="rect">
            <a:avLst/>
          </a:prstGeom>
          <a:noFill/>
          <a:ln>
            <a:noFill/>
          </a:ln>
        </p:spPr>
      </p:pic>
      <p:pic>
        <p:nvPicPr>
          <p:cNvPr id="94" name="Google Shape;94;p18"/>
          <p:cNvPicPr preferRelativeResize="0"/>
          <p:nvPr/>
        </p:nvPicPr>
        <p:blipFill>
          <a:blip r:embed="rId4">
            <a:alphaModFix/>
          </a:blip>
          <a:stretch>
            <a:fillRect/>
          </a:stretch>
        </p:blipFill>
        <p:spPr>
          <a:xfrm>
            <a:off x="6706048" y="3252673"/>
            <a:ext cx="2437950" cy="18908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Shape 98"/>
        <p:cNvGrpSpPr/>
        <p:nvPr/>
      </p:nvGrpSpPr>
      <p:grpSpPr>
        <a:xfrm>
          <a:off x="0" y="0"/>
          <a:ext cx="0" cy="0"/>
          <a:chOff x="0" y="0"/>
          <a:chExt cx="0" cy="0"/>
        </a:xfrm>
      </p:grpSpPr>
      <p:sp>
        <p:nvSpPr>
          <p:cNvPr id="99" name="Google Shape;99;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100" name="Google Shape;100;p19"/>
          <p:cNvPicPr preferRelativeResize="0"/>
          <p:nvPr/>
        </p:nvPicPr>
        <p:blipFill>
          <a:blip r:embed="rId3">
            <a:alphaModFix/>
          </a:blip>
          <a:stretch>
            <a:fillRect/>
          </a:stretch>
        </p:blipFill>
        <p:spPr>
          <a:xfrm>
            <a:off x="311700" y="208550"/>
            <a:ext cx="8520601" cy="4123850"/>
          </a:xfrm>
          <a:prstGeom prst="rect">
            <a:avLst/>
          </a:prstGeom>
          <a:noFill/>
          <a:ln>
            <a:noFill/>
          </a:ln>
        </p:spPr>
      </p:pic>
      <p:pic>
        <p:nvPicPr>
          <p:cNvPr id="101" name="Google Shape;101;p19"/>
          <p:cNvPicPr preferRelativeResize="0"/>
          <p:nvPr/>
        </p:nvPicPr>
        <p:blipFill>
          <a:blip r:embed="rId4">
            <a:alphaModFix/>
          </a:blip>
          <a:stretch>
            <a:fillRect/>
          </a:stretch>
        </p:blipFill>
        <p:spPr>
          <a:xfrm>
            <a:off x="6831225" y="3134425"/>
            <a:ext cx="2312775" cy="2009075"/>
          </a:xfrm>
          <a:prstGeom prst="rect">
            <a:avLst/>
          </a:prstGeom>
          <a:noFill/>
          <a:ln>
            <a:noFill/>
          </a:ln>
        </p:spPr>
      </p:pic>
      <p:pic>
        <p:nvPicPr>
          <p:cNvPr id="102" name="Google Shape;102;p19"/>
          <p:cNvPicPr preferRelativeResize="0"/>
          <p:nvPr/>
        </p:nvPicPr>
        <p:blipFill>
          <a:blip r:embed="rId5">
            <a:alphaModFix/>
          </a:blip>
          <a:stretch>
            <a:fillRect/>
          </a:stretch>
        </p:blipFill>
        <p:spPr>
          <a:xfrm>
            <a:off x="-91000" y="3666500"/>
            <a:ext cx="2504200" cy="1524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Shape 106"/>
        <p:cNvGrpSpPr/>
        <p:nvPr/>
      </p:nvGrpSpPr>
      <p:grpSpPr>
        <a:xfrm>
          <a:off x="0" y="0"/>
          <a:ext cx="0" cy="0"/>
          <a:chOff x="0" y="0"/>
          <a:chExt cx="0" cy="0"/>
        </a:xfrm>
      </p:grpSpPr>
      <p:sp>
        <p:nvSpPr>
          <p:cNvPr id="107" name="Google Shape;107;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09" name="Google Shape;109;p20"/>
          <p:cNvPicPr preferRelativeResize="0"/>
          <p:nvPr/>
        </p:nvPicPr>
        <p:blipFill>
          <a:blip r:embed="rId3">
            <a:alphaModFix/>
          </a:blip>
          <a:stretch>
            <a:fillRect/>
          </a:stretch>
        </p:blipFill>
        <p:spPr>
          <a:xfrm>
            <a:off x="311700" y="356050"/>
            <a:ext cx="8197725" cy="4295600"/>
          </a:xfrm>
          <a:prstGeom prst="rect">
            <a:avLst/>
          </a:prstGeom>
          <a:noFill/>
          <a:ln>
            <a:noFill/>
          </a:ln>
        </p:spPr>
      </p:pic>
      <p:pic>
        <p:nvPicPr>
          <p:cNvPr id="110" name="Google Shape;110;p20"/>
          <p:cNvPicPr preferRelativeResize="0"/>
          <p:nvPr/>
        </p:nvPicPr>
        <p:blipFill rotWithShape="1">
          <a:blip r:embed="rId4">
            <a:alphaModFix/>
          </a:blip>
          <a:srcRect l="17409" r="8411"/>
          <a:stretch/>
        </p:blipFill>
        <p:spPr>
          <a:xfrm>
            <a:off x="7130300" y="3409950"/>
            <a:ext cx="1914850" cy="17335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sp>
        <p:nvSpPr>
          <p:cNvPr id="131" name="Google Shape;131;p23"/>
          <p:cNvSpPr txBox="1"/>
          <p:nvPr/>
        </p:nvSpPr>
        <p:spPr>
          <a:xfrm>
            <a:off x="-58800" y="12900"/>
            <a:ext cx="2104800" cy="5143500"/>
          </a:xfrm>
          <a:prstGeom prst="rect">
            <a:avLst/>
          </a:prstGeom>
          <a:solidFill>
            <a:srgbClr val="0000FF"/>
          </a:solidFill>
          <a:ln w="2857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Sad </a:t>
            </a:r>
            <a:endParaRPr/>
          </a:p>
          <a:p>
            <a:pPr marL="0" lvl="0" indent="0" algn="l" rtl="0">
              <a:spcBef>
                <a:spcPts val="0"/>
              </a:spcBef>
              <a:spcAft>
                <a:spcPts val="0"/>
              </a:spcAft>
              <a:buNone/>
            </a:pPr>
            <a:r>
              <a:rPr lang="en-GB"/>
              <a:t>Sick</a:t>
            </a:r>
            <a:endParaRPr/>
          </a:p>
          <a:p>
            <a:pPr marL="0" lvl="0" indent="0" algn="l" rtl="0">
              <a:spcBef>
                <a:spcPts val="0"/>
              </a:spcBef>
              <a:spcAft>
                <a:spcPts val="0"/>
              </a:spcAft>
              <a:buNone/>
            </a:pPr>
            <a:r>
              <a:rPr lang="en-GB"/>
              <a:t>Tired</a:t>
            </a:r>
            <a:endParaRPr/>
          </a:p>
          <a:p>
            <a:pPr marL="0" lvl="0" indent="0" algn="l" rtl="0">
              <a:spcBef>
                <a:spcPts val="0"/>
              </a:spcBef>
              <a:spcAft>
                <a:spcPts val="0"/>
              </a:spcAft>
              <a:buNone/>
            </a:pPr>
            <a:r>
              <a:rPr lang="en-GB"/>
              <a:t>Bored</a:t>
            </a:r>
            <a:endParaRPr/>
          </a:p>
          <a:p>
            <a:pPr marL="0" lvl="0" indent="0" algn="l" rtl="0">
              <a:spcBef>
                <a:spcPts val="0"/>
              </a:spcBef>
              <a:spcAft>
                <a:spcPts val="0"/>
              </a:spcAft>
              <a:buNone/>
            </a:pPr>
            <a:r>
              <a:rPr lang="en-GB"/>
              <a:t>Slow moving </a:t>
            </a:r>
            <a:endParaRPr/>
          </a:p>
        </p:txBody>
      </p:sp>
      <p:sp>
        <p:nvSpPr>
          <p:cNvPr id="132" name="Google Shape;132;p23"/>
          <p:cNvSpPr txBox="1"/>
          <p:nvPr/>
        </p:nvSpPr>
        <p:spPr>
          <a:xfrm>
            <a:off x="2046000" y="36550"/>
            <a:ext cx="2246700" cy="5143500"/>
          </a:xfrm>
          <a:prstGeom prst="rect">
            <a:avLst/>
          </a:prstGeom>
          <a:solidFill>
            <a:srgbClr val="93C47D"/>
          </a:solidFill>
          <a:ln w="28575"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Happy </a:t>
            </a:r>
            <a:endParaRPr/>
          </a:p>
          <a:p>
            <a:pPr marL="0" lvl="0" indent="0" algn="l" rtl="0">
              <a:spcBef>
                <a:spcPts val="0"/>
              </a:spcBef>
              <a:spcAft>
                <a:spcPts val="0"/>
              </a:spcAft>
              <a:buNone/>
            </a:pPr>
            <a:r>
              <a:rPr lang="en-GB"/>
              <a:t>Calm </a:t>
            </a:r>
            <a:endParaRPr/>
          </a:p>
          <a:p>
            <a:pPr marL="0" lvl="0" indent="0" algn="l" rtl="0">
              <a:spcBef>
                <a:spcPts val="0"/>
              </a:spcBef>
              <a:spcAft>
                <a:spcPts val="0"/>
              </a:spcAft>
              <a:buNone/>
            </a:pPr>
            <a:r>
              <a:rPr lang="en-GB"/>
              <a:t>Good to go!</a:t>
            </a:r>
            <a:endParaRPr/>
          </a:p>
          <a:p>
            <a:pPr marL="0" lvl="0" indent="0" algn="l" rtl="0">
              <a:spcBef>
                <a:spcPts val="0"/>
              </a:spcBef>
              <a:spcAft>
                <a:spcPts val="0"/>
              </a:spcAft>
              <a:buNone/>
            </a:pPr>
            <a:r>
              <a:rPr lang="en-GB"/>
              <a:t>Focused</a:t>
            </a:r>
            <a:endParaRPr/>
          </a:p>
          <a:p>
            <a:pPr marL="0" lvl="0" indent="0" algn="l" rtl="0">
              <a:spcBef>
                <a:spcPts val="0"/>
              </a:spcBef>
              <a:spcAft>
                <a:spcPts val="0"/>
              </a:spcAft>
              <a:buNone/>
            </a:pPr>
            <a:r>
              <a:rPr lang="en-GB"/>
              <a:t>Ready to learn</a:t>
            </a:r>
            <a:endParaRPr/>
          </a:p>
          <a:p>
            <a:pPr marL="0" lvl="0" indent="0" algn="l" rtl="0">
              <a:spcBef>
                <a:spcPts val="0"/>
              </a:spcBef>
              <a:spcAft>
                <a:spcPts val="0"/>
              </a:spcAft>
              <a:buNone/>
            </a:pPr>
            <a:endParaRPr/>
          </a:p>
        </p:txBody>
      </p:sp>
      <p:sp>
        <p:nvSpPr>
          <p:cNvPr id="133" name="Google Shape;133;p23"/>
          <p:cNvSpPr txBox="1"/>
          <p:nvPr/>
        </p:nvSpPr>
        <p:spPr>
          <a:xfrm>
            <a:off x="4255175" y="71250"/>
            <a:ext cx="2337000" cy="5143500"/>
          </a:xfrm>
          <a:prstGeom prst="rect">
            <a:avLst/>
          </a:prstGeom>
          <a:solidFill>
            <a:srgbClr val="FFFF00"/>
          </a:solidFill>
          <a:ln w="28575" cap="flat" cmpd="sng">
            <a:solidFill>
              <a:srgbClr val="FFFF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Frustrated</a:t>
            </a:r>
            <a:endParaRPr/>
          </a:p>
          <a:p>
            <a:pPr marL="0" lvl="0" indent="0" algn="l" rtl="0">
              <a:spcBef>
                <a:spcPts val="0"/>
              </a:spcBef>
              <a:spcAft>
                <a:spcPts val="0"/>
              </a:spcAft>
              <a:buNone/>
            </a:pPr>
            <a:r>
              <a:rPr lang="en-GB"/>
              <a:t>Wriggly/ Silly </a:t>
            </a:r>
            <a:endParaRPr/>
          </a:p>
          <a:p>
            <a:pPr marL="0" lvl="0" indent="0" algn="l" rtl="0">
              <a:spcBef>
                <a:spcPts val="0"/>
              </a:spcBef>
              <a:spcAft>
                <a:spcPts val="0"/>
              </a:spcAft>
              <a:buNone/>
            </a:pPr>
            <a:r>
              <a:rPr lang="en-GB"/>
              <a:t>Worried </a:t>
            </a:r>
            <a:endParaRPr/>
          </a:p>
          <a:p>
            <a:pPr marL="0" lvl="0" indent="0" algn="l" rtl="0">
              <a:spcBef>
                <a:spcPts val="0"/>
              </a:spcBef>
              <a:spcAft>
                <a:spcPts val="0"/>
              </a:spcAft>
              <a:buNone/>
            </a:pPr>
            <a:r>
              <a:rPr lang="en-GB"/>
              <a:t>Excited</a:t>
            </a:r>
            <a:endParaRPr/>
          </a:p>
          <a:p>
            <a:pPr marL="0" lvl="0" indent="0" algn="l" rtl="0">
              <a:spcBef>
                <a:spcPts val="0"/>
              </a:spcBef>
              <a:spcAft>
                <a:spcPts val="0"/>
              </a:spcAft>
              <a:buNone/>
            </a:pPr>
            <a:r>
              <a:rPr lang="en-GB"/>
              <a:t>Loss of some control</a:t>
            </a:r>
            <a:endParaRPr/>
          </a:p>
          <a:p>
            <a:pPr marL="0" lvl="0" indent="0" algn="l" rtl="0">
              <a:spcBef>
                <a:spcPts val="0"/>
              </a:spcBef>
              <a:spcAft>
                <a:spcPts val="0"/>
              </a:spcAft>
              <a:buNone/>
            </a:pPr>
            <a:r>
              <a:rPr lang="en-GB"/>
              <a:t> </a:t>
            </a:r>
            <a:endParaRPr/>
          </a:p>
        </p:txBody>
      </p:sp>
      <p:sp>
        <p:nvSpPr>
          <p:cNvPr id="134" name="Google Shape;134;p23"/>
          <p:cNvSpPr txBox="1"/>
          <p:nvPr/>
        </p:nvSpPr>
        <p:spPr>
          <a:xfrm>
            <a:off x="6720425" y="36550"/>
            <a:ext cx="2423700" cy="5143500"/>
          </a:xfrm>
          <a:prstGeom prst="rect">
            <a:avLst/>
          </a:prstGeom>
          <a:solidFill>
            <a:srgbClr val="FF0000"/>
          </a:solidFill>
          <a:ln w="28575"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Mad/ angry</a:t>
            </a:r>
            <a:endParaRPr/>
          </a:p>
          <a:p>
            <a:pPr marL="0" lvl="0" indent="0" algn="l" rtl="0">
              <a:spcBef>
                <a:spcPts val="0"/>
              </a:spcBef>
              <a:spcAft>
                <a:spcPts val="0"/>
              </a:spcAft>
              <a:buNone/>
            </a:pPr>
            <a:r>
              <a:rPr lang="en-GB"/>
              <a:t>Mean </a:t>
            </a:r>
            <a:endParaRPr/>
          </a:p>
          <a:p>
            <a:pPr marL="0" lvl="0" indent="0" algn="l" rtl="0">
              <a:spcBef>
                <a:spcPts val="0"/>
              </a:spcBef>
              <a:spcAft>
                <a:spcPts val="0"/>
              </a:spcAft>
              <a:buNone/>
            </a:pPr>
            <a:r>
              <a:rPr lang="en-GB"/>
              <a:t>Terrified</a:t>
            </a:r>
            <a:endParaRPr/>
          </a:p>
          <a:p>
            <a:pPr marL="0" lvl="0" indent="0" algn="l" rtl="0">
              <a:spcBef>
                <a:spcPts val="0"/>
              </a:spcBef>
              <a:spcAft>
                <a:spcPts val="0"/>
              </a:spcAft>
              <a:buNone/>
            </a:pPr>
            <a:r>
              <a:rPr lang="en-GB"/>
              <a:t>Yelling hitting </a:t>
            </a:r>
            <a:endParaRPr/>
          </a:p>
          <a:p>
            <a:pPr marL="0" lvl="0" indent="0" algn="l" rtl="0">
              <a:spcBef>
                <a:spcPts val="0"/>
              </a:spcBef>
              <a:spcAft>
                <a:spcPts val="0"/>
              </a:spcAft>
              <a:buNone/>
            </a:pPr>
            <a:r>
              <a:rPr lang="en-GB"/>
              <a:t>Out of control </a:t>
            </a:r>
            <a:endParaRPr/>
          </a:p>
        </p:txBody>
      </p:sp>
      <p:pic>
        <p:nvPicPr>
          <p:cNvPr id="135" name="Google Shape;135;p23"/>
          <p:cNvPicPr preferRelativeResize="0"/>
          <p:nvPr/>
        </p:nvPicPr>
        <p:blipFill>
          <a:blip r:embed="rId3">
            <a:alphaModFix/>
          </a:blip>
          <a:stretch>
            <a:fillRect/>
          </a:stretch>
        </p:blipFill>
        <p:spPr>
          <a:xfrm>
            <a:off x="236700" y="36549"/>
            <a:ext cx="1513825" cy="1986400"/>
          </a:xfrm>
          <a:prstGeom prst="rect">
            <a:avLst/>
          </a:prstGeom>
          <a:noFill/>
          <a:ln>
            <a:noFill/>
          </a:ln>
        </p:spPr>
      </p:pic>
      <p:pic>
        <p:nvPicPr>
          <p:cNvPr id="136" name="Google Shape;136;p23"/>
          <p:cNvPicPr preferRelativeResize="0"/>
          <p:nvPr/>
        </p:nvPicPr>
        <p:blipFill>
          <a:blip r:embed="rId4">
            <a:alphaModFix/>
          </a:blip>
          <a:stretch>
            <a:fillRect/>
          </a:stretch>
        </p:blipFill>
        <p:spPr>
          <a:xfrm>
            <a:off x="2196576" y="71250"/>
            <a:ext cx="1930375" cy="1919826"/>
          </a:xfrm>
          <a:prstGeom prst="rect">
            <a:avLst/>
          </a:prstGeom>
          <a:noFill/>
          <a:ln>
            <a:noFill/>
          </a:ln>
        </p:spPr>
      </p:pic>
      <p:pic>
        <p:nvPicPr>
          <p:cNvPr id="137" name="Google Shape;137;p23"/>
          <p:cNvPicPr preferRelativeResize="0"/>
          <p:nvPr/>
        </p:nvPicPr>
        <p:blipFill>
          <a:blip r:embed="rId5">
            <a:alphaModFix/>
          </a:blip>
          <a:stretch>
            <a:fillRect/>
          </a:stretch>
        </p:blipFill>
        <p:spPr>
          <a:xfrm>
            <a:off x="6886200" y="111325"/>
            <a:ext cx="2017700" cy="1919825"/>
          </a:xfrm>
          <a:prstGeom prst="rect">
            <a:avLst/>
          </a:prstGeom>
          <a:noFill/>
          <a:ln>
            <a:noFill/>
          </a:ln>
        </p:spPr>
      </p:pic>
      <p:pic>
        <p:nvPicPr>
          <p:cNvPr id="138" name="Google Shape;138;p23"/>
          <p:cNvPicPr preferRelativeResize="0"/>
          <p:nvPr/>
        </p:nvPicPr>
        <p:blipFill>
          <a:blip r:embed="rId6">
            <a:alphaModFix/>
          </a:blip>
          <a:stretch>
            <a:fillRect/>
          </a:stretch>
        </p:blipFill>
        <p:spPr>
          <a:xfrm>
            <a:off x="4371300" y="111325"/>
            <a:ext cx="2104775" cy="1919825"/>
          </a:xfrm>
          <a:prstGeom prst="rect">
            <a:avLst/>
          </a:prstGeom>
          <a:noFill/>
          <a:ln>
            <a:noFill/>
          </a:ln>
        </p:spPr>
      </p:pic>
      <p:pic>
        <p:nvPicPr>
          <p:cNvPr id="139" name="Google Shape;139;p23"/>
          <p:cNvPicPr preferRelativeResize="0"/>
          <p:nvPr/>
        </p:nvPicPr>
        <p:blipFill rotWithShape="1">
          <a:blip r:embed="rId7">
            <a:alphaModFix/>
          </a:blip>
          <a:srcRect t="4975" b="40103"/>
          <a:stretch/>
        </p:blipFill>
        <p:spPr>
          <a:xfrm>
            <a:off x="83300" y="3486763"/>
            <a:ext cx="1667225" cy="1565375"/>
          </a:xfrm>
          <a:prstGeom prst="rect">
            <a:avLst/>
          </a:prstGeom>
          <a:noFill/>
          <a:ln>
            <a:noFill/>
          </a:ln>
        </p:spPr>
      </p:pic>
      <p:pic>
        <p:nvPicPr>
          <p:cNvPr id="140" name="Google Shape;140;p23"/>
          <p:cNvPicPr preferRelativeResize="0"/>
          <p:nvPr/>
        </p:nvPicPr>
        <p:blipFill>
          <a:blip r:embed="rId8">
            <a:alphaModFix/>
          </a:blip>
          <a:stretch>
            <a:fillRect/>
          </a:stretch>
        </p:blipFill>
        <p:spPr>
          <a:xfrm>
            <a:off x="2108425" y="3433438"/>
            <a:ext cx="1814925" cy="1672025"/>
          </a:xfrm>
          <a:prstGeom prst="rect">
            <a:avLst/>
          </a:prstGeom>
          <a:noFill/>
          <a:ln>
            <a:noFill/>
          </a:ln>
        </p:spPr>
      </p:pic>
      <p:pic>
        <p:nvPicPr>
          <p:cNvPr id="141" name="Google Shape;141;p23"/>
          <p:cNvPicPr preferRelativeResize="0"/>
          <p:nvPr/>
        </p:nvPicPr>
        <p:blipFill rotWithShape="1">
          <a:blip r:embed="rId9">
            <a:alphaModFix/>
          </a:blip>
          <a:srcRect t="7927"/>
          <a:stretch/>
        </p:blipFill>
        <p:spPr>
          <a:xfrm>
            <a:off x="4357725" y="3382500"/>
            <a:ext cx="2104775" cy="1773900"/>
          </a:xfrm>
          <a:prstGeom prst="rect">
            <a:avLst/>
          </a:prstGeom>
          <a:noFill/>
          <a:ln>
            <a:noFill/>
          </a:ln>
        </p:spPr>
      </p:pic>
      <p:pic>
        <p:nvPicPr>
          <p:cNvPr id="142" name="Google Shape;142;p23"/>
          <p:cNvPicPr preferRelativeResize="0"/>
          <p:nvPr/>
        </p:nvPicPr>
        <p:blipFill>
          <a:blip r:embed="rId10">
            <a:alphaModFix/>
          </a:blip>
          <a:stretch>
            <a:fillRect/>
          </a:stretch>
        </p:blipFill>
        <p:spPr>
          <a:xfrm>
            <a:off x="6924000" y="3380125"/>
            <a:ext cx="2017700" cy="1672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Which </a:t>
            </a:r>
            <a:r>
              <a:rPr lang="en-GB" b="1">
                <a:solidFill>
                  <a:srgbClr val="0000FF"/>
                </a:solidFill>
              </a:rPr>
              <a:t>Z</a:t>
            </a:r>
            <a:r>
              <a:rPr lang="en-GB" b="1">
                <a:solidFill>
                  <a:srgbClr val="00FF00"/>
                </a:solidFill>
              </a:rPr>
              <a:t>O</a:t>
            </a:r>
            <a:r>
              <a:rPr lang="en-GB" b="1">
                <a:solidFill>
                  <a:srgbClr val="FFFF00"/>
                </a:solidFill>
              </a:rPr>
              <a:t>N</a:t>
            </a:r>
            <a:r>
              <a:rPr lang="en-GB" b="1">
                <a:solidFill>
                  <a:srgbClr val="FF0000"/>
                </a:solidFill>
              </a:rPr>
              <a:t>E</a:t>
            </a:r>
            <a:r>
              <a:rPr lang="en-GB" b="1"/>
              <a:t> </a:t>
            </a:r>
            <a:r>
              <a:rPr lang="en-GB"/>
              <a:t>would Is it in?</a:t>
            </a:r>
            <a:endParaRPr/>
          </a:p>
        </p:txBody>
      </p:sp>
      <p:sp>
        <p:nvSpPr>
          <p:cNvPr id="148" name="Google Shape;148;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solidFill>
                  <a:srgbClr val="000000"/>
                </a:solidFill>
              </a:rPr>
              <a:t>All of the zones are okay. There are times when you will be in different zones. Think about times you are expect to be in Blue, green, yellow or red zone.</a:t>
            </a:r>
            <a:endParaRPr>
              <a:solidFill>
                <a:srgbClr val="000000"/>
              </a:solidFill>
            </a:endParaRPr>
          </a:p>
        </p:txBody>
      </p:sp>
      <p:pic>
        <p:nvPicPr>
          <p:cNvPr id="149" name="Google Shape;149;p24"/>
          <p:cNvPicPr preferRelativeResize="0"/>
          <p:nvPr/>
        </p:nvPicPr>
        <p:blipFill>
          <a:blip r:embed="rId3">
            <a:alphaModFix/>
          </a:blip>
          <a:stretch>
            <a:fillRect/>
          </a:stretch>
        </p:blipFill>
        <p:spPr>
          <a:xfrm>
            <a:off x="1990400" y="2465650"/>
            <a:ext cx="4876800" cy="15811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Font typeface="Arial"/>
              <a:buNone/>
            </a:pPr>
            <a:r>
              <a:rPr lang="en-GB">
                <a:solidFill>
                  <a:srgbClr val="000000"/>
                </a:solidFill>
              </a:rPr>
              <a:t>More Than One </a:t>
            </a:r>
            <a:r>
              <a:rPr lang="en-GB" b="1">
                <a:solidFill>
                  <a:srgbClr val="0000FF"/>
                </a:solidFill>
              </a:rPr>
              <a:t>Z</a:t>
            </a:r>
            <a:r>
              <a:rPr lang="en-GB" b="1">
                <a:solidFill>
                  <a:srgbClr val="00FF00"/>
                </a:solidFill>
              </a:rPr>
              <a:t>O</a:t>
            </a:r>
            <a:r>
              <a:rPr lang="en-GB" b="1">
                <a:solidFill>
                  <a:srgbClr val="FFFF00"/>
                </a:solidFill>
              </a:rPr>
              <a:t>N</a:t>
            </a:r>
            <a:r>
              <a:rPr lang="en-GB" b="1">
                <a:solidFill>
                  <a:srgbClr val="FF0000"/>
                </a:solidFill>
              </a:rPr>
              <a:t>E</a:t>
            </a:r>
            <a:r>
              <a:rPr lang="en-GB" sz="1800">
                <a:solidFill>
                  <a:schemeClr val="dk2"/>
                </a:solidFill>
              </a:rPr>
              <a:t> </a:t>
            </a:r>
            <a:endParaRPr/>
          </a:p>
        </p:txBody>
      </p:sp>
      <p:sp>
        <p:nvSpPr>
          <p:cNvPr id="155" name="Google Shape;155;p25"/>
          <p:cNvSpPr txBox="1">
            <a:spLocks noGrp="1"/>
          </p:cNvSpPr>
          <p:nvPr>
            <p:ph type="body" idx="1"/>
          </p:nvPr>
        </p:nvSpPr>
        <p:spPr>
          <a:xfrm>
            <a:off x="311700" y="1152475"/>
            <a:ext cx="8520600" cy="366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rgbClr val="000000"/>
                </a:solidFill>
              </a:rPr>
              <a:t>You can be in more than one zone at once.</a:t>
            </a:r>
            <a:endParaRPr>
              <a:solidFill>
                <a:srgbClr val="000000"/>
              </a:solidFill>
            </a:endParaRPr>
          </a:p>
          <a:p>
            <a:pPr marL="0" lvl="0" indent="0" algn="l" rtl="0">
              <a:spcBef>
                <a:spcPts val="1600"/>
              </a:spcBef>
              <a:spcAft>
                <a:spcPts val="0"/>
              </a:spcAft>
              <a:buClr>
                <a:schemeClr val="dk1"/>
              </a:buClr>
              <a:buSzPts val="1100"/>
              <a:buFont typeface="Arial"/>
              <a:buNone/>
            </a:pPr>
            <a:r>
              <a:rPr lang="en-GB">
                <a:solidFill>
                  <a:srgbClr val="000000"/>
                </a:solidFill>
              </a:rPr>
              <a:t>(e.g. Blue for Tired and Yellow for Anxiety over a test)</a:t>
            </a:r>
            <a:endParaRPr>
              <a:solidFill>
                <a:srgbClr val="000000"/>
              </a:solidFill>
            </a:endParaRPr>
          </a:p>
          <a:p>
            <a:pPr marL="0" lvl="0" indent="0" algn="l" rtl="0">
              <a:spcBef>
                <a:spcPts val="1600"/>
              </a:spcBef>
              <a:spcAft>
                <a:spcPts val="0"/>
              </a:spcAft>
              <a:buClr>
                <a:schemeClr val="dk1"/>
              </a:buClr>
              <a:buSzPts val="1100"/>
              <a:buFont typeface="Arial"/>
              <a:buNone/>
            </a:pPr>
            <a:r>
              <a:rPr lang="en-GB">
                <a:solidFill>
                  <a:srgbClr val="000000"/>
                </a:solidFill>
              </a:rPr>
              <a:t>The same emotion can be categorized into different zones</a:t>
            </a:r>
            <a:endParaRPr>
              <a:solidFill>
                <a:srgbClr val="000000"/>
              </a:solidFill>
            </a:endParaRPr>
          </a:p>
          <a:p>
            <a:pPr marL="0" lvl="0" indent="0" algn="l" rtl="0">
              <a:spcBef>
                <a:spcPts val="1600"/>
              </a:spcBef>
              <a:spcAft>
                <a:spcPts val="0"/>
              </a:spcAft>
              <a:buClr>
                <a:schemeClr val="dk1"/>
              </a:buClr>
              <a:buSzPts val="1100"/>
              <a:buFont typeface="Arial"/>
              <a:buNone/>
            </a:pPr>
            <a:r>
              <a:rPr lang="en-GB">
                <a:solidFill>
                  <a:srgbClr val="000000"/>
                </a:solidFill>
              </a:rPr>
              <a:t>(e.g. Disappointment in Blue or Yellow &amp; Jealous can be Yellow or Red)</a:t>
            </a:r>
            <a:endParaRPr>
              <a:solidFill>
                <a:srgbClr val="000000"/>
              </a:solidFill>
            </a:endParaRPr>
          </a:p>
          <a:p>
            <a:pPr marL="0" lvl="0" indent="0" algn="l" rtl="0">
              <a:spcBef>
                <a:spcPts val="1600"/>
              </a:spcBef>
              <a:spcAft>
                <a:spcPts val="0"/>
              </a:spcAft>
              <a:buNone/>
            </a:pPr>
            <a:endParaRPr>
              <a:solidFill>
                <a:srgbClr val="000000"/>
              </a:solidFill>
            </a:endParaRPr>
          </a:p>
          <a:p>
            <a:pPr marL="0" lvl="0" indent="0" algn="l" rtl="0">
              <a:spcBef>
                <a:spcPts val="1600"/>
              </a:spcBef>
              <a:spcAft>
                <a:spcPts val="0"/>
              </a:spcAft>
              <a:buClr>
                <a:schemeClr val="dk1"/>
              </a:buClr>
              <a:buSzPts val="1100"/>
              <a:buFont typeface="Arial"/>
              <a:buNone/>
            </a:pPr>
            <a:endParaRPr sz="1400">
              <a:solidFill>
                <a:srgbClr val="000000"/>
              </a:solidFill>
            </a:endParaRPr>
          </a:p>
          <a:p>
            <a:pPr marL="0" lvl="0" indent="0" algn="l" rtl="0">
              <a:spcBef>
                <a:spcPts val="1600"/>
              </a:spcBef>
              <a:spcAft>
                <a:spcPts val="1600"/>
              </a:spcAft>
              <a:buNone/>
            </a:pPr>
            <a:endParaRPr/>
          </a:p>
        </p:txBody>
      </p:sp>
      <p:pic>
        <p:nvPicPr>
          <p:cNvPr id="156" name="Google Shape;156;p25"/>
          <p:cNvPicPr preferRelativeResize="0"/>
          <p:nvPr/>
        </p:nvPicPr>
        <p:blipFill>
          <a:blip r:embed="rId3">
            <a:alphaModFix/>
          </a:blip>
          <a:stretch>
            <a:fillRect/>
          </a:stretch>
        </p:blipFill>
        <p:spPr>
          <a:xfrm>
            <a:off x="6751900" y="3330125"/>
            <a:ext cx="2392100" cy="1813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 the green zone you get the best work done!</a:t>
            </a:r>
            <a:endParaRPr/>
          </a:p>
        </p:txBody>
      </p:sp>
      <p:sp>
        <p:nvSpPr>
          <p:cNvPr id="162" name="Google Shape;162;p2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63" name="Google Shape;163;p26"/>
          <p:cNvPicPr preferRelativeResize="0"/>
          <p:nvPr/>
        </p:nvPicPr>
        <p:blipFill>
          <a:blip r:embed="rId3">
            <a:alphaModFix/>
          </a:blip>
          <a:stretch>
            <a:fillRect/>
          </a:stretch>
        </p:blipFill>
        <p:spPr>
          <a:xfrm>
            <a:off x="429950" y="1152475"/>
            <a:ext cx="8237475" cy="37082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7"/>
          <p:cNvSpPr txBox="1">
            <a:spLocks noGrp="1"/>
          </p:cNvSpPr>
          <p:nvPr>
            <p:ph type="title"/>
          </p:nvPr>
        </p:nvSpPr>
        <p:spPr>
          <a:xfrm>
            <a:off x="2688350" y="1928100"/>
            <a:ext cx="4264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What zone is it in?</a:t>
            </a:r>
            <a:endParaRPr/>
          </a:p>
        </p:txBody>
      </p:sp>
      <p:sp>
        <p:nvSpPr>
          <p:cNvPr id="169" name="Google Shape;169;p27"/>
          <p:cNvSpPr txBox="1"/>
          <p:nvPr/>
        </p:nvSpPr>
        <p:spPr>
          <a:xfrm>
            <a:off x="2353350" y="2571750"/>
            <a:ext cx="4067400" cy="816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3"/>
              </a:rPr>
              <a:t>https://www.youtube.com/watch?v=L0e-oMZi000</a:t>
            </a:r>
            <a:r>
              <a:rPr lang="en-GB"/>
              <a:t> inside out characters for the zones </a:t>
            </a:r>
            <a:endParaRPr/>
          </a:p>
        </p:txBody>
      </p:sp>
      <p:sp>
        <p:nvSpPr>
          <p:cNvPr id="170" name="Google Shape;170;p27"/>
          <p:cNvSpPr txBox="1"/>
          <p:nvPr/>
        </p:nvSpPr>
        <p:spPr>
          <a:xfrm>
            <a:off x="4268850" y="3158075"/>
            <a:ext cx="4386900" cy="816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28"/>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176" name="Google Shape;176;p28"/>
          <p:cNvSpPr/>
          <p:nvPr/>
        </p:nvSpPr>
        <p:spPr>
          <a:xfrm>
            <a:off x="189525" y="212525"/>
            <a:ext cx="3097800" cy="993300"/>
          </a:xfrm>
          <a:prstGeom prst="wedgeEllipseCallout">
            <a:avLst>
              <a:gd name="adj1" fmla="val 53820"/>
              <a:gd name="adj2" fmla="val 13940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177" name="Google Shape;177;p28"/>
          <p:cNvSpPr/>
          <p:nvPr/>
        </p:nvSpPr>
        <p:spPr>
          <a:xfrm>
            <a:off x="4102000" y="212525"/>
            <a:ext cx="3097800" cy="993300"/>
          </a:xfrm>
          <a:prstGeom prst="wedgeEllipseCallout">
            <a:avLst>
              <a:gd name="adj1" fmla="val -33545"/>
              <a:gd name="adj2" fmla="val 137026"/>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178" name="Google Shape;178;p28"/>
          <p:cNvPicPr preferRelativeResize="0"/>
          <p:nvPr/>
        </p:nvPicPr>
        <p:blipFill>
          <a:blip r:embed="rId4">
            <a:alphaModFix/>
          </a:blip>
          <a:stretch>
            <a:fillRect/>
          </a:stretch>
        </p:blipFill>
        <p:spPr>
          <a:xfrm>
            <a:off x="2931075" y="2209550"/>
            <a:ext cx="2171700" cy="20288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p29"/>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184" name="Google Shape;184;p29"/>
          <p:cNvSpPr/>
          <p:nvPr/>
        </p:nvSpPr>
        <p:spPr>
          <a:xfrm>
            <a:off x="189525" y="212525"/>
            <a:ext cx="3097800" cy="993300"/>
          </a:xfrm>
          <a:prstGeom prst="wedgeEllipseCallout">
            <a:avLst>
              <a:gd name="adj1" fmla="val 53820"/>
              <a:gd name="adj2" fmla="val 13940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185" name="Google Shape;185;p29"/>
          <p:cNvSpPr/>
          <p:nvPr/>
        </p:nvSpPr>
        <p:spPr>
          <a:xfrm>
            <a:off x="4102000" y="212525"/>
            <a:ext cx="3097800" cy="993300"/>
          </a:xfrm>
          <a:prstGeom prst="wedgeEllipseCallout">
            <a:avLst>
              <a:gd name="adj1" fmla="val -33545"/>
              <a:gd name="adj2" fmla="val 137026"/>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186" name="Google Shape;186;p29"/>
          <p:cNvPicPr preferRelativeResize="0"/>
          <p:nvPr/>
        </p:nvPicPr>
        <p:blipFill>
          <a:blip r:embed="rId4">
            <a:alphaModFix/>
          </a:blip>
          <a:stretch>
            <a:fillRect/>
          </a:stretch>
        </p:blipFill>
        <p:spPr>
          <a:xfrm>
            <a:off x="2044250" y="1630175"/>
            <a:ext cx="3608025" cy="30529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pic>
        <p:nvPicPr>
          <p:cNvPr id="191" name="Google Shape;191;p30"/>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192" name="Google Shape;192;p30"/>
          <p:cNvSpPr/>
          <p:nvPr/>
        </p:nvSpPr>
        <p:spPr>
          <a:xfrm>
            <a:off x="189525" y="212525"/>
            <a:ext cx="3097800" cy="993300"/>
          </a:xfrm>
          <a:prstGeom prst="wedgeEllipseCallout">
            <a:avLst>
              <a:gd name="adj1" fmla="val 53820"/>
              <a:gd name="adj2" fmla="val 13940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193" name="Google Shape;193;p30"/>
          <p:cNvSpPr/>
          <p:nvPr/>
        </p:nvSpPr>
        <p:spPr>
          <a:xfrm>
            <a:off x="4102000" y="212525"/>
            <a:ext cx="3097800" cy="993300"/>
          </a:xfrm>
          <a:prstGeom prst="wedgeEllipseCallout">
            <a:avLst>
              <a:gd name="adj1" fmla="val -33545"/>
              <a:gd name="adj2" fmla="val 137026"/>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194" name="Google Shape;194;p30"/>
          <p:cNvPicPr preferRelativeResize="0"/>
          <p:nvPr/>
        </p:nvPicPr>
        <p:blipFill>
          <a:blip r:embed="rId4">
            <a:alphaModFix/>
          </a:blip>
          <a:stretch>
            <a:fillRect/>
          </a:stretch>
        </p:blipFill>
        <p:spPr>
          <a:xfrm>
            <a:off x="1996975" y="1748425"/>
            <a:ext cx="3800475" cy="30670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pic>
        <p:nvPicPr>
          <p:cNvPr id="199" name="Google Shape;199;p31"/>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200" name="Google Shape;200;p31"/>
          <p:cNvSpPr/>
          <p:nvPr/>
        </p:nvSpPr>
        <p:spPr>
          <a:xfrm>
            <a:off x="189525" y="212525"/>
            <a:ext cx="3097800" cy="993300"/>
          </a:xfrm>
          <a:prstGeom prst="wedgeEllipseCallout">
            <a:avLst>
              <a:gd name="adj1" fmla="val 12216"/>
              <a:gd name="adj2" fmla="val 11679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201" name="Google Shape;201;p31"/>
          <p:cNvSpPr/>
          <p:nvPr/>
        </p:nvSpPr>
        <p:spPr>
          <a:xfrm>
            <a:off x="5225300" y="212525"/>
            <a:ext cx="3097800" cy="993300"/>
          </a:xfrm>
          <a:prstGeom prst="wedgeEllipseCallout">
            <a:avLst>
              <a:gd name="adj1" fmla="val -24384"/>
              <a:gd name="adj2" fmla="val 10964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202" name="Google Shape;202;p31"/>
          <p:cNvPicPr preferRelativeResize="0"/>
          <p:nvPr/>
        </p:nvPicPr>
        <p:blipFill>
          <a:blip r:embed="rId4">
            <a:alphaModFix/>
          </a:blip>
          <a:stretch>
            <a:fillRect/>
          </a:stretch>
        </p:blipFill>
        <p:spPr>
          <a:xfrm>
            <a:off x="2401819" y="1318000"/>
            <a:ext cx="3471831" cy="37624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32"/>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208" name="Google Shape;208;p32"/>
          <p:cNvSpPr/>
          <p:nvPr/>
        </p:nvSpPr>
        <p:spPr>
          <a:xfrm>
            <a:off x="189525" y="212525"/>
            <a:ext cx="3097800" cy="993300"/>
          </a:xfrm>
          <a:prstGeom prst="wedgeEllipseCallout">
            <a:avLst>
              <a:gd name="adj1" fmla="val 12216"/>
              <a:gd name="adj2" fmla="val 11679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209" name="Google Shape;209;p32"/>
          <p:cNvSpPr/>
          <p:nvPr/>
        </p:nvSpPr>
        <p:spPr>
          <a:xfrm>
            <a:off x="5225300" y="212525"/>
            <a:ext cx="3097800" cy="993300"/>
          </a:xfrm>
          <a:prstGeom prst="wedgeEllipseCallout">
            <a:avLst>
              <a:gd name="adj1" fmla="val -24384"/>
              <a:gd name="adj2" fmla="val 10964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210" name="Google Shape;210;p32"/>
          <p:cNvPicPr preferRelativeResize="0"/>
          <p:nvPr/>
        </p:nvPicPr>
        <p:blipFill>
          <a:blip r:embed="rId4">
            <a:alphaModFix/>
          </a:blip>
          <a:stretch>
            <a:fillRect/>
          </a:stretch>
        </p:blipFill>
        <p:spPr>
          <a:xfrm>
            <a:off x="2600000" y="1317597"/>
            <a:ext cx="3097800" cy="307340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33"/>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216" name="Google Shape;216;p33"/>
          <p:cNvSpPr/>
          <p:nvPr/>
        </p:nvSpPr>
        <p:spPr>
          <a:xfrm>
            <a:off x="189525" y="212525"/>
            <a:ext cx="3097800" cy="993300"/>
          </a:xfrm>
          <a:prstGeom prst="wedgeEllipseCallout">
            <a:avLst>
              <a:gd name="adj1" fmla="val 12216"/>
              <a:gd name="adj2" fmla="val 11679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217" name="Google Shape;217;p33"/>
          <p:cNvSpPr/>
          <p:nvPr/>
        </p:nvSpPr>
        <p:spPr>
          <a:xfrm>
            <a:off x="5225300" y="212525"/>
            <a:ext cx="3097800" cy="993300"/>
          </a:xfrm>
          <a:prstGeom prst="wedgeEllipseCallout">
            <a:avLst>
              <a:gd name="adj1" fmla="val -24384"/>
              <a:gd name="adj2" fmla="val 10964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218" name="Google Shape;218;p33"/>
          <p:cNvPicPr preferRelativeResize="0"/>
          <p:nvPr/>
        </p:nvPicPr>
        <p:blipFill>
          <a:blip r:embed="rId4">
            <a:alphaModFix/>
          </a:blip>
          <a:stretch>
            <a:fillRect/>
          </a:stretch>
        </p:blipFill>
        <p:spPr>
          <a:xfrm>
            <a:off x="2481775" y="1294175"/>
            <a:ext cx="3501575" cy="37006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pic>
        <p:nvPicPr>
          <p:cNvPr id="223" name="Google Shape;223;p34"/>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224" name="Google Shape;224;p34"/>
          <p:cNvSpPr/>
          <p:nvPr/>
        </p:nvSpPr>
        <p:spPr>
          <a:xfrm>
            <a:off x="189525" y="212525"/>
            <a:ext cx="3097800" cy="993300"/>
          </a:xfrm>
          <a:prstGeom prst="wedgeEllipseCallout">
            <a:avLst>
              <a:gd name="adj1" fmla="val 12216"/>
              <a:gd name="adj2" fmla="val 11679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225" name="Google Shape;225;p34"/>
          <p:cNvSpPr/>
          <p:nvPr/>
        </p:nvSpPr>
        <p:spPr>
          <a:xfrm>
            <a:off x="5225300" y="212525"/>
            <a:ext cx="3097800" cy="993300"/>
          </a:xfrm>
          <a:prstGeom prst="wedgeEllipseCallout">
            <a:avLst>
              <a:gd name="adj1" fmla="val -24384"/>
              <a:gd name="adj2" fmla="val 10964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226" name="Google Shape;226;p34"/>
          <p:cNvPicPr preferRelativeResize="0"/>
          <p:nvPr/>
        </p:nvPicPr>
        <p:blipFill>
          <a:blip r:embed="rId4">
            <a:alphaModFix/>
          </a:blip>
          <a:stretch>
            <a:fillRect/>
          </a:stretch>
        </p:blipFill>
        <p:spPr>
          <a:xfrm>
            <a:off x="1963128" y="2078475"/>
            <a:ext cx="4423400" cy="30650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232" name="Google Shape;232;p35"/>
          <p:cNvSpPr/>
          <p:nvPr/>
        </p:nvSpPr>
        <p:spPr>
          <a:xfrm>
            <a:off x="189525" y="212525"/>
            <a:ext cx="3097800" cy="993300"/>
          </a:xfrm>
          <a:prstGeom prst="wedgeEllipseCallout">
            <a:avLst>
              <a:gd name="adj1" fmla="val 12216"/>
              <a:gd name="adj2" fmla="val 11679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233" name="Google Shape;233;p35"/>
          <p:cNvSpPr/>
          <p:nvPr/>
        </p:nvSpPr>
        <p:spPr>
          <a:xfrm>
            <a:off x="5225300" y="212525"/>
            <a:ext cx="3097800" cy="993300"/>
          </a:xfrm>
          <a:prstGeom prst="wedgeEllipseCallout">
            <a:avLst>
              <a:gd name="adj1" fmla="val -24384"/>
              <a:gd name="adj2" fmla="val 10964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234" name="Google Shape;234;p35"/>
          <p:cNvPicPr preferRelativeResize="0"/>
          <p:nvPr/>
        </p:nvPicPr>
        <p:blipFill>
          <a:blip r:embed="rId4">
            <a:alphaModFix/>
          </a:blip>
          <a:stretch>
            <a:fillRect/>
          </a:stretch>
        </p:blipFill>
        <p:spPr>
          <a:xfrm>
            <a:off x="3534100" y="1724775"/>
            <a:ext cx="2314575" cy="26479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36"/>
          <p:cNvPicPr preferRelativeResize="0"/>
          <p:nvPr/>
        </p:nvPicPr>
        <p:blipFill rotWithShape="1">
          <a:blip r:embed="rId3">
            <a:alphaModFix/>
          </a:blip>
          <a:srcRect l="3577"/>
          <a:stretch/>
        </p:blipFill>
        <p:spPr>
          <a:xfrm>
            <a:off x="7555950" y="1152475"/>
            <a:ext cx="1276350" cy="3483250"/>
          </a:xfrm>
          <a:prstGeom prst="rect">
            <a:avLst/>
          </a:prstGeom>
          <a:noFill/>
          <a:ln>
            <a:noFill/>
          </a:ln>
        </p:spPr>
      </p:pic>
      <p:sp>
        <p:nvSpPr>
          <p:cNvPr id="240" name="Google Shape;240;p36"/>
          <p:cNvSpPr/>
          <p:nvPr/>
        </p:nvSpPr>
        <p:spPr>
          <a:xfrm>
            <a:off x="189525" y="212525"/>
            <a:ext cx="3097800" cy="993300"/>
          </a:xfrm>
          <a:prstGeom prst="wedgeEllipseCallout">
            <a:avLst>
              <a:gd name="adj1" fmla="val 12216"/>
              <a:gd name="adj2" fmla="val 11679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are they feeling?</a:t>
            </a:r>
            <a:endParaRPr b="1"/>
          </a:p>
        </p:txBody>
      </p:sp>
      <p:sp>
        <p:nvSpPr>
          <p:cNvPr id="241" name="Google Shape;241;p36"/>
          <p:cNvSpPr/>
          <p:nvPr/>
        </p:nvSpPr>
        <p:spPr>
          <a:xfrm>
            <a:off x="5225300" y="212525"/>
            <a:ext cx="3097800" cy="993300"/>
          </a:xfrm>
          <a:prstGeom prst="wedgeEllipseCallout">
            <a:avLst>
              <a:gd name="adj1" fmla="val -24384"/>
              <a:gd name="adj2" fmla="val 109647"/>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What zone are they in?</a:t>
            </a:r>
            <a:endParaRPr b="1"/>
          </a:p>
        </p:txBody>
      </p:sp>
      <p:pic>
        <p:nvPicPr>
          <p:cNvPr id="242" name="Google Shape;242;p36"/>
          <p:cNvPicPr preferRelativeResize="0"/>
          <p:nvPr/>
        </p:nvPicPr>
        <p:blipFill>
          <a:blip r:embed="rId4">
            <a:alphaModFix/>
          </a:blip>
          <a:stretch>
            <a:fillRect/>
          </a:stretch>
        </p:blipFill>
        <p:spPr>
          <a:xfrm>
            <a:off x="1772300" y="1902150"/>
            <a:ext cx="3009900" cy="17621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37"/>
          <p:cNvSpPr txBox="1">
            <a:spLocks noGrp="1"/>
          </p:cNvSpPr>
          <p:nvPr>
            <p:ph type="title"/>
          </p:nvPr>
        </p:nvSpPr>
        <p:spPr>
          <a:xfrm>
            <a:off x="4524700" y="3784750"/>
            <a:ext cx="4260300" cy="1213500"/>
          </a:xfrm>
          <a:prstGeom prst="rect">
            <a:avLst/>
          </a:prstGeom>
          <a:solidFill>
            <a:srgbClr val="00FF00"/>
          </a:solidFill>
          <a:ln w="1905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sz="1200" dirty="0"/>
          </a:p>
          <a:p>
            <a:pPr marL="0" lvl="0" indent="0" algn="l" rtl="0">
              <a:spcBef>
                <a:spcPts val="0"/>
              </a:spcBef>
              <a:spcAft>
                <a:spcPts val="0"/>
              </a:spcAft>
              <a:buNone/>
            </a:pPr>
            <a:r>
              <a:rPr lang="en-GB" sz="1200" u="sng" dirty="0">
                <a:solidFill>
                  <a:schemeClr val="hlink"/>
                </a:solidFill>
                <a:hlinkClick r:id="rId3"/>
              </a:rPr>
              <a:t>https://www.youtube.com/watch?v=RHpS7hlDqS0&amp;list=PLJKNr8RaJKVY1svJMeDU-6GdyivjZdHfq</a:t>
            </a:r>
            <a:endParaRPr sz="1200" dirty="0"/>
          </a:p>
          <a:p>
            <a:pPr marL="0" lvl="0" indent="0" algn="l" rtl="0">
              <a:spcBef>
                <a:spcPts val="0"/>
              </a:spcBef>
              <a:spcAft>
                <a:spcPts val="0"/>
              </a:spcAft>
              <a:buNone/>
            </a:pPr>
            <a:endParaRPr dirty="0"/>
          </a:p>
        </p:txBody>
      </p:sp>
      <p:sp>
        <p:nvSpPr>
          <p:cNvPr id="248" name="Google Shape;248;p37"/>
          <p:cNvSpPr txBox="1">
            <a:spLocks noGrp="1"/>
          </p:cNvSpPr>
          <p:nvPr>
            <p:ph type="title"/>
          </p:nvPr>
        </p:nvSpPr>
        <p:spPr>
          <a:xfrm>
            <a:off x="71425" y="139075"/>
            <a:ext cx="4260300" cy="1542900"/>
          </a:xfrm>
          <a:prstGeom prst="rect">
            <a:avLst/>
          </a:prstGeom>
          <a:solidFill>
            <a:srgbClr val="FF0000"/>
          </a:solid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dirty="0">
                <a:solidFill>
                  <a:schemeClr val="hlink"/>
                </a:solidFill>
                <a:hlinkClick r:id="rId4"/>
              </a:rPr>
              <a:t>https://www.youtube.com/watch?v=toYrL7Vyydc&amp;list=PLbQ5eOCPVc1DeSEB1ft79Fxt4_KIOthjm</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en-GB" sz="1200" u="sng" dirty="0">
                <a:solidFill>
                  <a:schemeClr val="hlink"/>
                </a:solidFill>
                <a:hlinkClick r:id="rId5"/>
              </a:rPr>
              <a:t>https://www.youtube.com/watch?v=2okrVHFKOoA&amp;list=PLXXlw5bZYnCqtq03LaaeNuxAcHozkUfag</a:t>
            </a:r>
            <a:endParaRPr sz="1200" dirty="0"/>
          </a:p>
          <a:p>
            <a:pPr marL="0" lvl="0" indent="0" algn="l" rtl="0">
              <a:spcBef>
                <a:spcPts val="0"/>
              </a:spcBef>
              <a:spcAft>
                <a:spcPts val="0"/>
              </a:spcAft>
              <a:buNone/>
            </a:pPr>
            <a:endParaRPr dirty="0"/>
          </a:p>
        </p:txBody>
      </p:sp>
      <p:sp>
        <p:nvSpPr>
          <p:cNvPr id="249" name="Google Shape;249;p37"/>
          <p:cNvSpPr txBox="1">
            <a:spLocks noGrp="1"/>
          </p:cNvSpPr>
          <p:nvPr>
            <p:ph type="title"/>
          </p:nvPr>
        </p:nvSpPr>
        <p:spPr>
          <a:xfrm>
            <a:off x="4524700" y="59125"/>
            <a:ext cx="4533000" cy="1702800"/>
          </a:xfrm>
          <a:prstGeom prst="rect">
            <a:avLst/>
          </a:prstGeom>
          <a:solidFill>
            <a:srgbClr val="FFFF00"/>
          </a:solidFill>
          <a:ln w="19050" cap="flat" cmpd="sng">
            <a:solidFill>
              <a:srgbClr val="FFFF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dirty="0">
                <a:solidFill>
                  <a:schemeClr val="hlink"/>
                </a:solidFill>
                <a:hlinkClick r:id="rId6"/>
              </a:rPr>
              <a:t>https://www.youtube.com/watch?v=tdxR-4Wf4Z8&amp;list=PL2yWdO8V50Kgqf6vNvnc9sP92kW3wShul</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en-GB" sz="1200" u="sng" dirty="0">
                <a:solidFill>
                  <a:schemeClr val="hlink"/>
                </a:solidFill>
                <a:hlinkClick r:id="rId7"/>
              </a:rPr>
              <a:t>https://www.youtube.com/watch?v=eWXOurnVTYg&amp;list=PLf-eKCHmUmTgrBlwiNC-TDf1mecfHe7gn</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en-GB" sz="1200" u="sng" dirty="0">
                <a:solidFill>
                  <a:schemeClr val="hlink"/>
                </a:solidFill>
                <a:hlinkClick r:id="rId8"/>
              </a:rPr>
              <a:t>https://www.youtube.com/watch?v=H4BNbHBcnDI&amp;list=PLQrZz8F5ernylySyWqq5-dL3n0cKckUsB</a:t>
            </a:r>
            <a:endParaRPr sz="1200" dirty="0"/>
          </a:p>
        </p:txBody>
      </p:sp>
      <p:sp>
        <p:nvSpPr>
          <p:cNvPr id="250" name="Google Shape;250;p37"/>
          <p:cNvSpPr txBox="1"/>
          <p:nvPr/>
        </p:nvSpPr>
        <p:spPr>
          <a:xfrm>
            <a:off x="98875" y="3784775"/>
            <a:ext cx="4205400" cy="1213500"/>
          </a:xfrm>
          <a:prstGeom prst="rect">
            <a:avLst/>
          </a:prstGeom>
          <a:solidFill>
            <a:srgbClr val="4A86E8"/>
          </a:solidFill>
          <a:ln w="9525" cap="flat" cmpd="sng">
            <a:solidFill>
              <a:srgbClr val="4A86E8"/>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200" u="sng">
                <a:solidFill>
                  <a:srgbClr val="FFFFFF"/>
                </a:solidFill>
                <a:hlinkClick r:id="rId9">
                  <a:extLst>
                    <a:ext uri="{A12FA001-AC4F-418D-AE19-62706E023703}">
                      <ahyp:hlinkClr xmlns:ahyp="http://schemas.microsoft.com/office/drawing/2018/hyperlinkcolor" val="tx"/>
                    </a:ext>
                  </a:extLst>
                </a:hlinkClick>
              </a:rPr>
              <a:t>https://www.youtube.com/watch?v=a5ze5PfDEzI&amp;list=PLf-eKCHmUmTg77BWb50jYROJ92Ytdeqax&amp;index=2</a:t>
            </a:r>
            <a:endParaRPr sz="1200">
              <a:solidFill>
                <a:srgbClr val="FFFFFF"/>
              </a:solidFill>
            </a:endParaRPr>
          </a:p>
          <a:p>
            <a:pPr marL="0" lvl="0" indent="0" algn="l" rtl="0">
              <a:spcBef>
                <a:spcPts val="0"/>
              </a:spcBef>
              <a:spcAft>
                <a:spcPts val="0"/>
              </a:spcAft>
              <a:buNone/>
            </a:pPr>
            <a:endParaRPr sz="1200">
              <a:solidFill>
                <a:srgbClr val="FFFFFF"/>
              </a:solidFill>
            </a:endParaRPr>
          </a:p>
          <a:p>
            <a:pPr marL="0" lvl="0" indent="0" algn="l" rtl="0">
              <a:spcBef>
                <a:spcPts val="0"/>
              </a:spcBef>
              <a:spcAft>
                <a:spcPts val="0"/>
              </a:spcAft>
              <a:buNone/>
            </a:pPr>
            <a:r>
              <a:rPr lang="en-GB" sz="1200" u="sng">
                <a:solidFill>
                  <a:srgbClr val="FFFFFF"/>
                </a:solidFill>
                <a:hlinkClick r:id="rId10">
                  <a:extLst>
                    <a:ext uri="{A12FA001-AC4F-418D-AE19-62706E023703}">
                      <ahyp:hlinkClr xmlns:ahyp="http://schemas.microsoft.com/office/drawing/2018/hyperlinkcolor" val="tx"/>
                    </a:ext>
                  </a:extLst>
                </a:hlinkClick>
              </a:rPr>
              <a:t>https://www.youtube.com/watch?v=pN9V4LBCgSc&amp;list=PLf-eKCHmUmTg77BWb50jYROJ92Ytdeqax&amp;index=4</a:t>
            </a:r>
            <a:endParaRPr sz="1200">
              <a:solidFill>
                <a:srgbClr val="FFFFFF"/>
              </a:solidFill>
            </a:endParaRPr>
          </a:p>
          <a:p>
            <a:pPr marL="0" lvl="0" indent="0" algn="l" rtl="0">
              <a:spcBef>
                <a:spcPts val="0"/>
              </a:spcBef>
              <a:spcAft>
                <a:spcPts val="0"/>
              </a:spcAft>
              <a:buNone/>
            </a:pPr>
            <a:endParaRPr sz="1200">
              <a:solidFill>
                <a:srgbClr val="FFFFFF"/>
              </a:solidFill>
            </a:endParaRPr>
          </a:p>
          <a:p>
            <a:pPr marL="0" lvl="0" indent="0" algn="l" rtl="0">
              <a:spcBef>
                <a:spcPts val="0"/>
              </a:spcBef>
              <a:spcAft>
                <a:spcPts val="0"/>
              </a:spcAft>
              <a:buNone/>
            </a:pPr>
            <a:r>
              <a:rPr lang="en-GB" sz="1200" u="sng">
                <a:solidFill>
                  <a:srgbClr val="FFFFFF"/>
                </a:solidFill>
                <a:hlinkClick r:id="rId11">
                  <a:extLst>
                    <a:ext uri="{A12FA001-AC4F-418D-AE19-62706E023703}">
                      <ahyp:hlinkClr xmlns:ahyp="http://schemas.microsoft.com/office/drawing/2018/hyperlinkcolor" val="tx"/>
                    </a:ext>
                  </a:extLst>
                </a:hlinkClick>
              </a:rPr>
              <a:t>https://www.youtube.com/watch?v=et4oUMuBvoQ&amp;list=PLf-eKCHmUmTg77BWb50jYROJ92Ytdeqax&amp;index=5</a:t>
            </a:r>
            <a:endParaRPr sz="1200">
              <a:solidFill>
                <a:srgbClr val="FFFFFF"/>
              </a:solidFill>
            </a:endParaRPr>
          </a:p>
          <a:p>
            <a:pPr marL="0" lvl="0" indent="0" algn="l" rtl="0">
              <a:spcBef>
                <a:spcPts val="0"/>
              </a:spcBef>
              <a:spcAft>
                <a:spcPts val="0"/>
              </a:spcAft>
              <a:buNone/>
            </a:pPr>
            <a:endParaRPr>
              <a:solidFill>
                <a:srgbClr val="FFFFFF"/>
              </a:solidFill>
            </a:endParaRPr>
          </a:p>
        </p:txBody>
      </p:sp>
      <p:sp>
        <p:nvSpPr>
          <p:cNvPr id="251" name="Google Shape;251;p37"/>
          <p:cNvSpPr txBox="1"/>
          <p:nvPr/>
        </p:nvSpPr>
        <p:spPr>
          <a:xfrm>
            <a:off x="0" y="0"/>
            <a:ext cx="30000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100" u="sng" dirty="0">
                <a:solidFill>
                  <a:schemeClr val="accent5"/>
                </a:solidFill>
                <a:hlinkClick r:id="rId12">
                  <a:extLst>
                    <a:ext uri="{A12FA001-AC4F-418D-AE19-62706E023703}">
                      <ahyp:hlinkClr xmlns:ahyp="http://schemas.microsoft.com/office/drawing/2018/hyperlinkcolor" val="tx"/>
                    </a:ext>
                  </a:extLst>
                </a:hlinkClick>
              </a:rPr>
              <a:t>https://mcbehavior.weebly.com/zones-of-regulation.html</a:t>
            </a:r>
            <a:endParaRPr sz="5200" dirty="0">
              <a:solidFill>
                <a:schemeClr val="dk1"/>
              </a:solidFill>
            </a:endParaRPr>
          </a:p>
        </p:txBody>
      </p:sp>
      <p:sp>
        <p:nvSpPr>
          <p:cNvPr id="252" name="Google Shape;252;p37"/>
          <p:cNvSpPr/>
          <p:nvPr/>
        </p:nvSpPr>
        <p:spPr>
          <a:xfrm>
            <a:off x="0" y="2033750"/>
            <a:ext cx="2364900" cy="1206000"/>
          </a:xfrm>
          <a:prstGeom prst="wedgeEllipseCallout">
            <a:avLst>
              <a:gd name="adj1" fmla="val 98509"/>
              <a:gd name="adj2" fmla="val 1471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What zones are the characters in?</a:t>
            </a:r>
            <a:endParaRPr/>
          </a:p>
        </p:txBody>
      </p:sp>
      <p:sp>
        <p:nvSpPr>
          <p:cNvPr id="253" name="Google Shape;253;p37"/>
          <p:cNvSpPr txBox="1"/>
          <p:nvPr/>
        </p:nvSpPr>
        <p:spPr>
          <a:xfrm>
            <a:off x="4091475" y="2318550"/>
            <a:ext cx="3346200" cy="89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u="sng">
                <a:solidFill>
                  <a:schemeClr val="hlink"/>
                </a:solidFill>
                <a:hlinkClick r:id="rId12"/>
              </a:rPr>
              <a:t>https://mcbehavior.weebly.com/zones-of-regulation.html</a:t>
            </a:r>
            <a:endParaRPr/>
          </a:p>
          <a:p>
            <a:pPr marL="0" lvl="0" indent="0" algn="l" rtl="0">
              <a:spcBef>
                <a:spcPts val="0"/>
              </a:spcBef>
              <a:spcAft>
                <a:spcPts val="0"/>
              </a:spcAft>
              <a:buNone/>
            </a:pPr>
            <a:endParaRPr/>
          </a:p>
          <a:p>
            <a:pPr marL="0" lvl="0" indent="0" algn="l" rtl="0">
              <a:spcBef>
                <a:spcPts val="0"/>
              </a:spcBef>
              <a:spcAft>
                <a:spcPts val="0"/>
              </a:spcAft>
              <a:buNone/>
            </a:pPr>
            <a:r>
              <a:rPr lang="en-GB"/>
              <a:t>Various links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3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a:t>The </a:t>
            </a:r>
            <a:r>
              <a:rPr lang="en-GB" sz="6000" b="1">
                <a:solidFill>
                  <a:srgbClr val="0000FF"/>
                </a:solidFill>
              </a:rPr>
              <a:t>Z</a:t>
            </a:r>
            <a:r>
              <a:rPr lang="en-GB" sz="6000" b="1">
                <a:solidFill>
                  <a:srgbClr val="00FF00"/>
                </a:solidFill>
              </a:rPr>
              <a:t>O</a:t>
            </a:r>
            <a:r>
              <a:rPr lang="en-GB" sz="6000" b="1">
                <a:solidFill>
                  <a:srgbClr val="FFFF00"/>
                </a:solidFill>
              </a:rPr>
              <a:t>N</a:t>
            </a:r>
            <a:r>
              <a:rPr lang="en-GB" sz="6000" b="1">
                <a:solidFill>
                  <a:srgbClr val="FF0000"/>
                </a:solidFill>
              </a:rPr>
              <a:t>E</a:t>
            </a:r>
            <a:r>
              <a:rPr lang="en-GB" sz="6000"/>
              <a:t>s of regulation</a:t>
            </a:r>
            <a:endParaRPr sz="6000"/>
          </a:p>
        </p:txBody>
      </p:sp>
      <p:pic>
        <p:nvPicPr>
          <p:cNvPr id="259" name="Google Shape;259;p38"/>
          <p:cNvPicPr preferRelativeResize="0"/>
          <p:nvPr/>
        </p:nvPicPr>
        <p:blipFill>
          <a:blip r:embed="rId3">
            <a:alphaModFix/>
          </a:blip>
          <a:stretch>
            <a:fillRect/>
          </a:stretch>
        </p:blipFill>
        <p:spPr>
          <a:xfrm>
            <a:off x="69625" y="3238500"/>
            <a:ext cx="2143125" cy="1905000"/>
          </a:xfrm>
          <a:prstGeom prst="rect">
            <a:avLst/>
          </a:prstGeom>
          <a:noFill/>
          <a:ln>
            <a:noFill/>
          </a:ln>
        </p:spPr>
      </p:pic>
      <p:pic>
        <p:nvPicPr>
          <p:cNvPr id="260" name="Google Shape;260;p38"/>
          <p:cNvPicPr preferRelativeResize="0"/>
          <p:nvPr/>
        </p:nvPicPr>
        <p:blipFill>
          <a:blip r:embed="rId3">
            <a:alphaModFix/>
          </a:blip>
          <a:stretch>
            <a:fillRect/>
          </a:stretch>
        </p:blipFill>
        <p:spPr>
          <a:xfrm>
            <a:off x="6905625" y="3186075"/>
            <a:ext cx="2143125" cy="1905000"/>
          </a:xfrm>
          <a:prstGeom prst="rect">
            <a:avLst/>
          </a:prstGeom>
          <a:noFill/>
          <a:ln>
            <a:noFill/>
          </a:ln>
        </p:spPr>
      </p:pic>
      <p:sp>
        <p:nvSpPr>
          <p:cNvPr id="261" name="Google Shape;261;p38"/>
          <p:cNvSpPr txBox="1"/>
          <p:nvPr/>
        </p:nvSpPr>
        <p:spPr>
          <a:xfrm>
            <a:off x="2424275" y="3347250"/>
            <a:ext cx="4292700" cy="62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t>Session Two  </a:t>
            </a:r>
            <a:endParaRPr sz="3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39"/>
          <p:cNvSpPr txBox="1">
            <a:spLocks noGrp="1"/>
          </p:cNvSpPr>
          <p:nvPr>
            <p:ph type="subTitle" idx="1"/>
          </p:nvPr>
        </p:nvSpPr>
        <p:spPr>
          <a:xfrm>
            <a:off x="181625" y="39574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Me in my zones</a:t>
            </a:r>
            <a:endParaRPr/>
          </a:p>
        </p:txBody>
      </p:sp>
      <p:pic>
        <p:nvPicPr>
          <p:cNvPr id="267" name="Google Shape;267;p39"/>
          <p:cNvPicPr preferRelativeResize="0"/>
          <p:nvPr/>
        </p:nvPicPr>
        <p:blipFill>
          <a:blip r:embed="rId3">
            <a:alphaModFix/>
          </a:blip>
          <a:stretch>
            <a:fillRect/>
          </a:stretch>
        </p:blipFill>
        <p:spPr>
          <a:xfrm>
            <a:off x="2968197" y="669700"/>
            <a:ext cx="3511950" cy="31402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40"/>
          <p:cNvSpPr txBox="1">
            <a:spLocks noGrp="1"/>
          </p:cNvSpPr>
          <p:nvPr>
            <p:ph type="subTitle" idx="1"/>
          </p:nvPr>
        </p:nvSpPr>
        <p:spPr>
          <a:xfrm>
            <a:off x="157975" y="1500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3000" b="1">
                <a:solidFill>
                  <a:srgbClr val="0000FF"/>
                </a:solidFill>
              </a:rPr>
              <a:t>Our body’s responses change in</a:t>
            </a:r>
            <a:r>
              <a:rPr lang="en-GB" sz="6000" b="1">
                <a:solidFill>
                  <a:srgbClr val="0000FF"/>
                </a:solidFill>
              </a:rPr>
              <a:t> </a:t>
            </a:r>
            <a:r>
              <a:rPr lang="en-GB" sz="3000" b="1">
                <a:solidFill>
                  <a:srgbClr val="0000FF"/>
                </a:solidFill>
              </a:rPr>
              <a:t>different Z</a:t>
            </a:r>
            <a:r>
              <a:rPr lang="en-GB" sz="3000" b="1">
                <a:solidFill>
                  <a:srgbClr val="00FF00"/>
                </a:solidFill>
              </a:rPr>
              <a:t>O</a:t>
            </a:r>
            <a:r>
              <a:rPr lang="en-GB" sz="3000" b="1">
                <a:solidFill>
                  <a:srgbClr val="FFFF00"/>
                </a:solidFill>
              </a:rPr>
              <a:t>N</a:t>
            </a:r>
            <a:r>
              <a:rPr lang="en-GB" sz="3000" b="1">
                <a:solidFill>
                  <a:srgbClr val="FF0000"/>
                </a:solidFill>
              </a:rPr>
              <a:t>E</a:t>
            </a:r>
            <a:r>
              <a:rPr lang="en-GB" sz="3000">
                <a:solidFill>
                  <a:schemeClr val="dk1"/>
                </a:solidFill>
              </a:rPr>
              <a:t>s of regulation</a:t>
            </a:r>
            <a:endParaRPr sz="3000"/>
          </a:p>
        </p:txBody>
      </p:sp>
      <p:pic>
        <p:nvPicPr>
          <p:cNvPr id="273" name="Google Shape;273;p40"/>
          <p:cNvPicPr preferRelativeResize="0"/>
          <p:nvPr/>
        </p:nvPicPr>
        <p:blipFill rotWithShape="1">
          <a:blip r:embed="rId3">
            <a:alphaModFix/>
          </a:blip>
          <a:srcRect l="4071" t="25082" r="74600" b="1834"/>
          <a:stretch/>
        </p:blipFill>
        <p:spPr>
          <a:xfrm>
            <a:off x="5120175" y="2011450"/>
            <a:ext cx="1513499" cy="2826300"/>
          </a:xfrm>
          <a:prstGeom prst="rect">
            <a:avLst/>
          </a:prstGeom>
          <a:noFill/>
          <a:ln>
            <a:noFill/>
          </a:ln>
        </p:spPr>
      </p:pic>
      <p:pic>
        <p:nvPicPr>
          <p:cNvPr id="274" name="Google Shape;274;p40"/>
          <p:cNvPicPr preferRelativeResize="0"/>
          <p:nvPr/>
        </p:nvPicPr>
        <p:blipFill>
          <a:blip r:embed="rId4">
            <a:alphaModFix/>
          </a:blip>
          <a:stretch>
            <a:fillRect/>
          </a:stretch>
        </p:blipFill>
        <p:spPr>
          <a:xfrm>
            <a:off x="2564525" y="2901350"/>
            <a:ext cx="2232142" cy="6917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41"/>
          <p:cNvSpPr txBox="1">
            <a:spLocks noGrp="1"/>
          </p:cNvSpPr>
          <p:nvPr>
            <p:ph type="subTitle" idx="1"/>
          </p:nvPr>
        </p:nvSpPr>
        <p:spPr>
          <a:xfrm>
            <a:off x="248325" y="45747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How our bodies feel</a:t>
            </a:r>
            <a:endParaRPr/>
          </a:p>
        </p:txBody>
      </p:sp>
      <p:pic>
        <p:nvPicPr>
          <p:cNvPr id="280" name="Google Shape;280;p41"/>
          <p:cNvPicPr preferRelativeResize="0"/>
          <p:nvPr/>
        </p:nvPicPr>
        <p:blipFill>
          <a:blip r:embed="rId3">
            <a:alphaModFix/>
          </a:blip>
          <a:stretch>
            <a:fillRect/>
          </a:stretch>
        </p:blipFill>
        <p:spPr>
          <a:xfrm>
            <a:off x="248322" y="1572163"/>
            <a:ext cx="4056000" cy="3316525"/>
          </a:xfrm>
          <a:prstGeom prst="rect">
            <a:avLst/>
          </a:prstGeom>
          <a:noFill/>
          <a:ln>
            <a:noFill/>
          </a:ln>
        </p:spPr>
      </p:pic>
      <p:pic>
        <p:nvPicPr>
          <p:cNvPr id="281" name="Google Shape;281;p41"/>
          <p:cNvPicPr preferRelativeResize="0"/>
          <p:nvPr/>
        </p:nvPicPr>
        <p:blipFill>
          <a:blip r:embed="rId4">
            <a:alphaModFix/>
          </a:blip>
          <a:stretch>
            <a:fillRect/>
          </a:stretch>
        </p:blipFill>
        <p:spPr>
          <a:xfrm>
            <a:off x="4572000" y="1632750"/>
            <a:ext cx="4312701" cy="32559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85"/>
        <p:cNvGrpSpPr/>
        <p:nvPr/>
      </p:nvGrpSpPr>
      <p:grpSpPr>
        <a:xfrm>
          <a:off x="0" y="0"/>
          <a:ext cx="0" cy="0"/>
          <a:chOff x="0" y="0"/>
          <a:chExt cx="0" cy="0"/>
        </a:xfrm>
      </p:grpSpPr>
      <p:sp>
        <p:nvSpPr>
          <p:cNvPr id="286" name="Google Shape;286;p42"/>
          <p:cNvSpPr txBox="1">
            <a:spLocks noGrp="1"/>
          </p:cNvSpPr>
          <p:nvPr>
            <p:ph type="ctrTitle"/>
          </p:nvPr>
        </p:nvSpPr>
        <p:spPr>
          <a:xfrm>
            <a:off x="4666600" y="4364125"/>
            <a:ext cx="4260300" cy="549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How do I feel across the day </a:t>
            </a:r>
            <a:endParaRPr sz="1800"/>
          </a:p>
        </p:txBody>
      </p:sp>
      <p:sp>
        <p:nvSpPr>
          <p:cNvPr id="287" name="Google Shape;287;p42"/>
          <p:cNvSpPr txBox="1">
            <a:spLocks noGrp="1"/>
          </p:cNvSpPr>
          <p:nvPr>
            <p:ph type="subTitle" idx="1"/>
          </p:nvPr>
        </p:nvSpPr>
        <p:spPr>
          <a:xfrm>
            <a:off x="406300" y="2446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Worksheet </a:t>
            </a:r>
            <a:endParaRPr/>
          </a:p>
        </p:txBody>
      </p:sp>
      <p:pic>
        <p:nvPicPr>
          <p:cNvPr id="288" name="Google Shape;288;p42"/>
          <p:cNvPicPr preferRelativeResize="0"/>
          <p:nvPr/>
        </p:nvPicPr>
        <p:blipFill>
          <a:blip r:embed="rId3">
            <a:alphaModFix/>
          </a:blip>
          <a:stretch>
            <a:fillRect/>
          </a:stretch>
        </p:blipFill>
        <p:spPr>
          <a:xfrm>
            <a:off x="1098325" y="1037225"/>
            <a:ext cx="2597537" cy="3801475"/>
          </a:xfrm>
          <a:prstGeom prst="rect">
            <a:avLst/>
          </a:prstGeom>
          <a:noFill/>
          <a:ln>
            <a:noFill/>
          </a:ln>
        </p:spPr>
      </p:pic>
      <p:pic>
        <p:nvPicPr>
          <p:cNvPr id="289" name="Google Shape;289;p42"/>
          <p:cNvPicPr preferRelativeResize="0"/>
          <p:nvPr/>
        </p:nvPicPr>
        <p:blipFill>
          <a:blip r:embed="rId4">
            <a:alphaModFix/>
          </a:blip>
          <a:stretch>
            <a:fillRect/>
          </a:stretch>
        </p:blipFill>
        <p:spPr>
          <a:xfrm>
            <a:off x="5498200" y="1249145"/>
            <a:ext cx="2873600" cy="29030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43"/>
          <p:cNvPicPr preferRelativeResize="0"/>
          <p:nvPr/>
        </p:nvPicPr>
        <p:blipFill>
          <a:blip r:embed="rId3">
            <a:alphaModFix/>
          </a:blip>
          <a:stretch>
            <a:fillRect/>
          </a:stretch>
        </p:blipFill>
        <p:spPr>
          <a:xfrm>
            <a:off x="3181175" y="1232437"/>
            <a:ext cx="2419525" cy="2329913"/>
          </a:xfrm>
          <a:prstGeom prst="rect">
            <a:avLst/>
          </a:prstGeom>
          <a:noFill/>
          <a:ln>
            <a:noFill/>
          </a:ln>
        </p:spPr>
      </p:pic>
      <p:sp>
        <p:nvSpPr>
          <p:cNvPr id="295" name="Google Shape;295;p43"/>
          <p:cNvSpPr txBox="1"/>
          <p:nvPr/>
        </p:nvSpPr>
        <p:spPr>
          <a:xfrm>
            <a:off x="5368475" y="371600"/>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Making a mistake</a:t>
            </a:r>
            <a:r>
              <a:rPr lang="en-GB"/>
              <a:t> </a:t>
            </a:r>
            <a:endParaRPr/>
          </a:p>
        </p:txBody>
      </p:sp>
      <p:sp>
        <p:nvSpPr>
          <p:cNvPr id="296" name="Google Shape;296;p43"/>
          <p:cNvSpPr txBox="1"/>
          <p:nvPr/>
        </p:nvSpPr>
        <p:spPr>
          <a:xfrm>
            <a:off x="6230325" y="1966550"/>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Having to tidy up </a:t>
            </a:r>
            <a:endParaRPr/>
          </a:p>
        </p:txBody>
      </p:sp>
      <p:sp>
        <p:nvSpPr>
          <p:cNvPr id="297" name="Google Shape;297;p43"/>
          <p:cNvSpPr txBox="1"/>
          <p:nvPr/>
        </p:nvSpPr>
        <p:spPr>
          <a:xfrm>
            <a:off x="376050" y="2401400"/>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Bring tired </a:t>
            </a:r>
            <a:endParaRPr/>
          </a:p>
        </p:txBody>
      </p:sp>
      <p:sp>
        <p:nvSpPr>
          <p:cNvPr id="298" name="Google Shape;298;p43"/>
          <p:cNvSpPr txBox="1"/>
          <p:nvPr/>
        </p:nvSpPr>
        <p:spPr>
          <a:xfrm>
            <a:off x="906825" y="450425"/>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Weird smell</a:t>
            </a:r>
            <a:endParaRPr/>
          </a:p>
        </p:txBody>
      </p:sp>
      <p:sp>
        <p:nvSpPr>
          <p:cNvPr id="299" name="Google Shape;299;p43"/>
          <p:cNvSpPr txBox="1"/>
          <p:nvPr/>
        </p:nvSpPr>
        <p:spPr>
          <a:xfrm>
            <a:off x="6152225" y="3688925"/>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Loud noise </a:t>
            </a:r>
            <a:endParaRPr/>
          </a:p>
        </p:txBody>
      </p:sp>
      <p:sp>
        <p:nvSpPr>
          <p:cNvPr id="300" name="Google Shape;300;p43"/>
          <p:cNvSpPr txBox="1"/>
          <p:nvPr/>
        </p:nvSpPr>
        <p:spPr>
          <a:xfrm>
            <a:off x="253875" y="4231525"/>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Waiting my turn </a:t>
            </a:r>
            <a:endParaRPr/>
          </a:p>
        </p:txBody>
      </p:sp>
      <p:sp>
        <p:nvSpPr>
          <p:cNvPr id="301" name="Google Shape;301;p43"/>
          <p:cNvSpPr txBox="1"/>
          <p:nvPr/>
        </p:nvSpPr>
        <p:spPr>
          <a:xfrm>
            <a:off x="3397775" y="3934600"/>
            <a:ext cx="1915500" cy="7095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omic Sans MS"/>
                <a:ea typeface="Comic Sans MS"/>
                <a:cs typeface="Comic Sans MS"/>
                <a:sym typeface="Comic Sans MS"/>
              </a:rPr>
              <a:t>Being told no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05"/>
        <p:cNvGrpSpPr/>
        <p:nvPr/>
      </p:nvGrpSpPr>
      <p:grpSpPr>
        <a:xfrm>
          <a:off x="0" y="0"/>
          <a:ext cx="0" cy="0"/>
          <a:chOff x="0" y="0"/>
          <a:chExt cx="0" cy="0"/>
        </a:xfrm>
      </p:grpSpPr>
      <p:sp>
        <p:nvSpPr>
          <p:cNvPr id="306" name="Google Shape;306;p44"/>
          <p:cNvSpPr txBox="1">
            <a:spLocks noGrp="1"/>
          </p:cNvSpPr>
          <p:nvPr>
            <p:ph type="ctrTitle"/>
          </p:nvPr>
        </p:nvSpPr>
        <p:spPr>
          <a:xfrm>
            <a:off x="4572000" y="1808750"/>
            <a:ext cx="4260300" cy="1373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What triggers you? </a:t>
            </a:r>
            <a:endParaRPr sz="1800"/>
          </a:p>
        </p:txBody>
      </p:sp>
      <p:sp>
        <p:nvSpPr>
          <p:cNvPr id="307" name="Google Shape;307;p44"/>
          <p:cNvSpPr txBox="1">
            <a:spLocks noGrp="1"/>
          </p:cNvSpPr>
          <p:nvPr>
            <p:ph type="subTitle" idx="1"/>
          </p:nvPr>
        </p:nvSpPr>
        <p:spPr>
          <a:xfrm>
            <a:off x="3902300" y="232800"/>
            <a:ext cx="51312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Worksheet </a:t>
            </a:r>
            <a:endParaRPr/>
          </a:p>
        </p:txBody>
      </p:sp>
      <p:sp>
        <p:nvSpPr>
          <p:cNvPr id="308" name="Google Shape;308;p44"/>
          <p:cNvSpPr/>
          <p:nvPr/>
        </p:nvSpPr>
        <p:spPr>
          <a:xfrm>
            <a:off x="272275" y="232800"/>
            <a:ext cx="4374900" cy="46044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44"/>
          <p:cNvSpPr/>
          <p:nvPr/>
        </p:nvSpPr>
        <p:spPr>
          <a:xfrm>
            <a:off x="474575" y="864200"/>
            <a:ext cx="1855200" cy="1809000"/>
          </a:xfrm>
          <a:prstGeom prst="rect">
            <a:avLst/>
          </a:prstGeom>
          <a:solidFill>
            <a:schemeClr val="lt2"/>
          </a:solidFill>
          <a:ln w="19050" cap="flat" cmpd="sng">
            <a:solidFill>
              <a:srgbClr val="00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44"/>
          <p:cNvSpPr/>
          <p:nvPr/>
        </p:nvSpPr>
        <p:spPr>
          <a:xfrm>
            <a:off x="2552825" y="2847275"/>
            <a:ext cx="1855200" cy="1809000"/>
          </a:xfrm>
          <a:prstGeom prst="rect">
            <a:avLst/>
          </a:prstGeom>
          <a:solidFill>
            <a:schemeClr val="lt2"/>
          </a:solidFill>
          <a:ln w="1905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44"/>
          <p:cNvSpPr/>
          <p:nvPr/>
        </p:nvSpPr>
        <p:spPr>
          <a:xfrm>
            <a:off x="498875" y="2847275"/>
            <a:ext cx="1806600" cy="1809000"/>
          </a:xfrm>
          <a:prstGeom prst="rect">
            <a:avLst/>
          </a:prstGeom>
          <a:solidFill>
            <a:schemeClr val="lt2"/>
          </a:solidFill>
          <a:ln w="19050" cap="flat" cmpd="sng">
            <a:solidFill>
              <a:srgbClr val="0000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44"/>
          <p:cNvSpPr/>
          <p:nvPr/>
        </p:nvSpPr>
        <p:spPr>
          <a:xfrm>
            <a:off x="2547588" y="864200"/>
            <a:ext cx="1806600" cy="1809000"/>
          </a:xfrm>
          <a:prstGeom prst="rect">
            <a:avLst/>
          </a:prstGeom>
          <a:solidFill>
            <a:schemeClr val="lt2"/>
          </a:solidFill>
          <a:ln w="19050" cap="flat" cmpd="sng">
            <a:solidFill>
              <a:srgbClr val="FFFF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44"/>
          <p:cNvSpPr txBox="1"/>
          <p:nvPr/>
        </p:nvSpPr>
        <p:spPr>
          <a:xfrm>
            <a:off x="520600" y="343925"/>
            <a:ext cx="3890100" cy="354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GB" sz="1800">
                <a:solidFill>
                  <a:schemeClr val="dk1"/>
                </a:solidFill>
              </a:rPr>
              <a:t>What triggers you?</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4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6000"/>
              <a:t>The </a:t>
            </a:r>
            <a:r>
              <a:rPr lang="en-GB" sz="6000" b="1">
                <a:solidFill>
                  <a:srgbClr val="0000FF"/>
                </a:solidFill>
              </a:rPr>
              <a:t>Z</a:t>
            </a:r>
            <a:r>
              <a:rPr lang="en-GB" sz="6000" b="1">
                <a:solidFill>
                  <a:srgbClr val="00FF00"/>
                </a:solidFill>
              </a:rPr>
              <a:t>O</a:t>
            </a:r>
            <a:r>
              <a:rPr lang="en-GB" sz="6000" b="1">
                <a:solidFill>
                  <a:srgbClr val="FFFF00"/>
                </a:solidFill>
              </a:rPr>
              <a:t>N</a:t>
            </a:r>
            <a:r>
              <a:rPr lang="en-GB" sz="6000" b="1">
                <a:solidFill>
                  <a:srgbClr val="FF0000"/>
                </a:solidFill>
              </a:rPr>
              <a:t>E</a:t>
            </a:r>
            <a:r>
              <a:rPr lang="en-GB" sz="6000"/>
              <a:t>s of regulation</a:t>
            </a:r>
            <a:endParaRPr sz="6000"/>
          </a:p>
        </p:txBody>
      </p:sp>
      <p:pic>
        <p:nvPicPr>
          <p:cNvPr id="319" name="Google Shape;319;p45"/>
          <p:cNvPicPr preferRelativeResize="0"/>
          <p:nvPr/>
        </p:nvPicPr>
        <p:blipFill>
          <a:blip r:embed="rId3">
            <a:alphaModFix/>
          </a:blip>
          <a:stretch>
            <a:fillRect/>
          </a:stretch>
        </p:blipFill>
        <p:spPr>
          <a:xfrm>
            <a:off x="69625" y="3238500"/>
            <a:ext cx="2143125" cy="1905000"/>
          </a:xfrm>
          <a:prstGeom prst="rect">
            <a:avLst/>
          </a:prstGeom>
          <a:noFill/>
          <a:ln>
            <a:noFill/>
          </a:ln>
        </p:spPr>
      </p:pic>
      <p:pic>
        <p:nvPicPr>
          <p:cNvPr id="320" name="Google Shape;320;p45"/>
          <p:cNvPicPr preferRelativeResize="0"/>
          <p:nvPr/>
        </p:nvPicPr>
        <p:blipFill>
          <a:blip r:embed="rId3">
            <a:alphaModFix/>
          </a:blip>
          <a:stretch>
            <a:fillRect/>
          </a:stretch>
        </p:blipFill>
        <p:spPr>
          <a:xfrm>
            <a:off x="6905625" y="3186075"/>
            <a:ext cx="2143125" cy="1905000"/>
          </a:xfrm>
          <a:prstGeom prst="rect">
            <a:avLst/>
          </a:prstGeom>
          <a:noFill/>
          <a:ln>
            <a:noFill/>
          </a:ln>
        </p:spPr>
      </p:pic>
      <p:sp>
        <p:nvSpPr>
          <p:cNvPr id="321" name="Google Shape;321;p45"/>
          <p:cNvSpPr txBox="1"/>
          <p:nvPr/>
        </p:nvSpPr>
        <p:spPr>
          <a:xfrm>
            <a:off x="2424275" y="3347250"/>
            <a:ext cx="4292700" cy="626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3000" dirty="0"/>
              <a:t>Session Three   </a:t>
            </a:r>
            <a:endParaRPr sz="3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7" name="Google Shape;327;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328" name="Google Shape;328;p46"/>
          <p:cNvPicPr preferRelativeResize="0"/>
          <p:nvPr/>
        </p:nvPicPr>
        <p:blipFill>
          <a:blip r:embed="rId3">
            <a:alphaModFix/>
          </a:blip>
          <a:stretch>
            <a:fillRect/>
          </a:stretch>
        </p:blipFill>
        <p:spPr>
          <a:xfrm>
            <a:off x="311700" y="445025"/>
            <a:ext cx="8463125" cy="4012125"/>
          </a:xfrm>
          <a:prstGeom prst="rect">
            <a:avLst/>
          </a:prstGeom>
          <a:noFill/>
          <a:ln>
            <a:noFill/>
          </a:ln>
        </p:spPr>
      </p:pic>
      <p:pic>
        <p:nvPicPr>
          <p:cNvPr id="329" name="Google Shape;329;p46"/>
          <p:cNvPicPr preferRelativeResize="0"/>
          <p:nvPr/>
        </p:nvPicPr>
        <p:blipFill>
          <a:blip r:embed="rId4">
            <a:alphaModFix/>
          </a:blip>
          <a:stretch>
            <a:fillRect/>
          </a:stretch>
        </p:blipFill>
        <p:spPr>
          <a:xfrm>
            <a:off x="6590100" y="3430025"/>
            <a:ext cx="2553899" cy="17134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47"/>
          <p:cNvSpPr txBox="1">
            <a:spLocks noGrp="1"/>
          </p:cNvSpPr>
          <p:nvPr>
            <p:ph type="ctrTitle"/>
          </p:nvPr>
        </p:nvSpPr>
        <p:spPr>
          <a:xfrm>
            <a:off x="406308" y="91012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35" name="Google Shape;335;p47"/>
          <p:cNvSpPr txBox="1">
            <a:spLocks noGrp="1"/>
          </p:cNvSpPr>
          <p:nvPr>
            <p:ph type="subTitle" idx="1"/>
          </p:nvPr>
        </p:nvSpPr>
        <p:spPr>
          <a:xfrm>
            <a:off x="228925" y="4146600"/>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Tool box </a:t>
            </a:r>
            <a:endParaRPr/>
          </a:p>
        </p:txBody>
      </p:sp>
      <p:pic>
        <p:nvPicPr>
          <p:cNvPr id="336" name="Google Shape;336;p47"/>
          <p:cNvPicPr preferRelativeResize="0"/>
          <p:nvPr/>
        </p:nvPicPr>
        <p:blipFill>
          <a:blip r:embed="rId3">
            <a:alphaModFix/>
          </a:blip>
          <a:stretch>
            <a:fillRect/>
          </a:stretch>
        </p:blipFill>
        <p:spPr>
          <a:xfrm>
            <a:off x="1610038" y="258275"/>
            <a:ext cx="6113126" cy="36141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4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42" name="Google Shape;342;p4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43" name="Google Shape;343;p48"/>
          <p:cNvPicPr preferRelativeResize="0"/>
          <p:nvPr/>
        </p:nvPicPr>
        <p:blipFill rotWithShape="1">
          <a:blip r:embed="rId3">
            <a:alphaModFix/>
          </a:blip>
          <a:srcRect t="7183"/>
          <a:stretch/>
        </p:blipFill>
        <p:spPr>
          <a:xfrm>
            <a:off x="627000" y="379425"/>
            <a:ext cx="7572701" cy="4209374"/>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49"/>
          <p:cNvSpPr txBox="1">
            <a:spLocks noGrp="1"/>
          </p:cNvSpPr>
          <p:nvPr>
            <p:ph type="ctrTitle"/>
          </p:nvPr>
        </p:nvSpPr>
        <p:spPr>
          <a:xfrm>
            <a:off x="792550" y="1372625"/>
            <a:ext cx="7815000" cy="2979600"/>
          </a:xfrm>
          <a:prstGeom prst="rect">
            <a:avLst/>
          </a:prstGeom>
        </p:spPr>
        <p:txBody>
          <a:bodyPr spcFirstLastPara="1" wrap="square" lIns="91425" tIns="91425" rIns="91425" bIns="91425" anchor="b" anchorCtr="0">
            <a:noAutofit/>
          </a:bodyPr>
          <a:lstStyle/>
          <a:p>
            <a:pPr marL="457200" lvl="0" indent="-342900" algn="l" rtl="0">
              <a:spcBef>
                <a:spcPts val="0"/>
              </a:spcBef>
              <a:spcAft>
                <a:spcPts val="0"/>
              </a:spcAft>
              <a:buSzPts val="1800"/>
              <a:buChar char="●"/>
            </a:pPr>
            <a:r>
              <a:rPr lang="en-GB" sz="1800" dirty="0"/>
              <a:t>Drink from a straw </a:t>
            </a:r>
            <a:endParaRPr sz="1800" dirty="0"/>
          </a:p>
          <a:p>
            <a:pPr marL="457200" lvl="0" indent="-342900" algn="l" rtl="0">
              <a:spcBef>
                <a:spcPts val="0"/>
              </a:spcBef>
              <a:spcAft>
                <a:spcPts val="0"/>
              </a:spcAft>
              <a:buSzPts val="1800"/>
              <a:buChar char="●"/>
            </a:pPr>
            <a:r>
              <a:rPr lang="en-GB" sz="1800" dirty="0"/>
              <a:t>Drink water </a:t>
            </a:r>
            <a:endParaRPr sz="1800" dirty="0"/>
          </a:p>
          <a:p>
            <a:pPr marL="457200" lvl="0" indent="-342900" algn="l" rtl="0">
              <a:spcBef>
                <a:spcPts val="0"/>
              </a:spcBef>
              <a:spcAft>
                <a:spcPts val="0"/>
              </a:spcAft>
              <a:buSzPts val="1800"/>
              <a:buChar char="●"/>
            </a:pPr>
            <a:r>
              <a:rPr lang="en-GB" sz="1800" dirty="0"/>
              <a:t>Read a book</a:t>
            </a:r>
            <a:endParaRPr sz="1800" dirty="0"/>
          </a:p>
          <a:p>
            <a:pPr marL="457200" lvl="0" indent="-342900" algn="l" rtl="0">
              <a:spcBef>
                <a:spcPts val="0"/>
              </a:spcBef>
              <a:spcAft>
                <a:spcPts val="0"/>
              </a:spcAft>
              <a:buSzPts val="1800"/>
              <a:buChar char="●"/>
            </a:pPr>
            <a:r>
              <a:rPr lang="en-GB" sz="1800" dirty="0"/>
              <a:t>Wiggle cushion</a:t>
            </a:r>
            <a:endParaRPr sz="1800" dirty="0"/>
          </a:p>
          <a:p>
            <a:pPr marL="457200" lvl="0" indent="-342900" algn="l" rtl="0">
              <a:spcBef>
                <a:spcPts val="0"/>
              </a:spcBef>
              <a:spcAft>
                <a:spcPts val="0"/>
              </a:spcAft>
              <a:buSzPts val="1800"/>
              <a:buChar char="●"/>
            </a:pPr>
            <a:r>
              <a:rPr lang="en-GB" sz="1800" dirty="0"/>
              <a:t>Listen to music </a:t>
            </a:r>
            <a:endParaRPr sz="1800" dirty="0"/>
          </a:p>
          <a:p>
            <a:pPr marL="457200" lvl="0" indent="-342900" algn="l" rtl="0">
              <a:spcBef>
                <a:spcPts val="0"/>
              </a:spcBef>
              <a:spcAft>
                <a:spcPts val="0"/>
              </a:spcAft>
              <a:buSzPts val="1800"/>
              <a:buChar char="●"/>
            </a:pPr>
            <a:r>
              <a:rPr lang="en-GB" sz="1800" dirty="0"/>
              <a:t>Yoga poses</a:t>
            </a:r>
            <a:endParaRPr sz="1800" dirty="0"/>
          </a:p>
          <a:p>
            <a:pPr marL="457200" lvl="0" indent="-342900" algn="l" rtl="0">
              <a:spcBef>
                <a:spcPts val="0"/>
              </a:spcBef>
              <a:spcAft>
                <a:spcPts val="0"/>
              </a:spcAft>
              <a:buSzPts val="1800"/>
              <a:buChar char="●"/>
            </a:pPr>
            <a:r>
              <a:rPr lang="en-GB" sz="1800" dirty="0"/>
              <a:t>Stress ball</a:t>
            </a:r>
            <a:endParaRPr sz="1800" dirty="0"/>
          </a:p>
          <a:p>
            <a:pPr marL="457200" lvl="0" indent="-342900" algn="l" rtl="0">
              <a:spcBef>
                <a:spcPts val="0"/>
              </a:spcBef>
              <a:spcAft>
                <a:spcPts val="0"/>
              </a:spcAft>
              <a:buSzPts val="1800"/>
              <a:buChar char="●"/>
            </a:pPr>
            <a:r>
              <a:rPr lang="en-GB" sz="1800" dirty="0"/>
              <a:t>Putty  </a:t>
            </a:r>
            <a:endParaRPr sz="1800" dirty="0"/>
          </a:p>
        </p:txBody>
      </p:sp>
      <p:sp>
        <p:nvSpPr>
          <p:cNvPr id="349" name="Google Shape;349;p49"/>
          <p:cNvSpPr txBox="1">
            <a:spLocks noGrp="1"/>
          </p:cNvSpPr>
          <p:nvPr>
            <p:ph type="subTitle" idx="1"/>
          </p:nvPr>
        </p:nvSpPr>
        <p:spPr>
          <a:xfrm>
            <a:off x="311700" y="303750"/>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Sensory techniques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50"/>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55" name="Google Shape;355;p50"/>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56" name="Google Shape;356;p50"/>
          <p:cNvPicPr preferRelativeResize="0"/>
          <p:nvPr/>
        </p:nvPicPr>
        <p:blipFill rotWithShape="1">
          <a:blip r:embed="rId3">
            <a:alphaModFix/>
          </a:blip>
          <a:srcRect t="5900"/>
          <a:stretch/>
        </p:blipFill>
        <p:spPr>
          <a:xfrm>
            <a:off x="1053850" y="622312"/>
            <a:ext cx="6657975" cy="389887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51"/>
          <p:cNvSpPr txBox="1">
            <a:spLocks noGrp="1"/>
          </p:cNvSpPr>
          <p:nvPr>
            <p:ph type="ctrTitle"/>
          </p:nvPr>
        </p:nvSpPr>
        <p:spPr>
          <a:xfrm>
            <a:off x="311700" y="1442200"/>
            <a:ext cx="8520600" cy="1503000"/>
          </a:xfrm>
          <a:prstGeom prst="rect">
            <a:avLst/>
          </a:prstGeom>
        </p:spPr>
        <p:txBody>
          <a:bodyPr spcFirstLastPara="1" wrap="square" lIns="91425" tIns="91425" rIns="91425" bIns="91425" anchor="b" anchorCtr="0">
            <a:noAutofit/>
          </a:bodyPr>
          <a:lstStyle/>
          <a:p>
            <a:pPr marL="457200" lvl="0" indent="0" algn="l" rtl="0">
              <a:spcBef>
                <a:spcPts val="0"/>
              </a:spcBef>
              <a:spcAft>
                <a:spcPts val="0"/>
              </a:spcAft>
              <a:buNone/>
            </a:pPr>
            <a:endParaRPr sz="1800" dirty="0"/>
          </a:p>
          <a:p>
            <a:pPr marL="457200" lvl="0" indent="-342900" algn="l" rtl="0">
              <a:spcBef>
                <a:spcPts val="0"/>
              </a:spcBef>
              <a:spcAft>
                <a:spcPts val="0"/>
              </a:spcAft>
              <a:buSzPts val="1800"/>
              <a:buChar char="●"/>
            </a:pPr>
            <a:r>
              <a:rPr lang="en-GB" sz="1800" dirty="0"/>
              <a:t>Deep breathing</a:t>
            </a:r>
            <a:endParaRPr sz="1800" dirty="0"/>
          </a:p>
          <a:p>
            <a:pPr marL="457200" lvl="0" indent="-342900" algn="l" rtl="0">
              <a:spcBef>
                <a:spcPts val="0"/>
              </a:spcBef>
              <a:spcAft>
                <a:spcPts val="0"/>
              </a:spcAft>
              <a:buSzPts val="1800"/>
              <a:buChar char="●"/>
            </a:pPr>
            <a:r>
              <a:rPr lang="en-GB" sz="1800" dirty="0"/>
              <a:t>Count to ten</a:t>
            </a:r>
            <a:endParaRPr sz="1800" dirty="0"/>
          </a:p>
          <a:p>
            <a:pPr marL="457200" lvl="0" indent="-342900" algn="l" rtl="0">
              <a:spcBef>
                <a:spcPts val="0"/>
              </a:spcBef>
              <a:spcAft>
                <a:spcPts val="0"/>
              </a:spcAft>
              <a:buSzPts val="1800"/>
              <a:buChar char="●"/>
            </a:pPr>
            <a:r>
              <a:rPr lang="en-GB" sz="1800" dirty="0"/>
              <a:t>Lazy 8 breathing</a:t>
            </a:r>
            <a:endParaRPr sz="1800" dirty="0"/>
          </a:p>
          <a:p>
            <a:pPr marL="457200" lvl="0" indent="-342900" algn="l" rtl="0">
              <a:spcBef>
                <a:spcPts val="0"/>
              </a:spcBef>
              <a:spcAft>
                <a:spcPts val="0"/>
              </a:spcAft>
              <a:buSzPts val="1800"/>
              <a:buChar char="●"/>
            </a:pPr>
            <a:r>
              <a:rPr lang="en-GB" sz="1800" dirty="0"/>
              <a:t>Take a break </a:t>
            </a:r>
            <a:endParaRPr sz="1800" dirty="0"/>
          </a:p>
          <a:p>
            <a:pPr marL="400050" lvl="0" indent="-285750" algn="l" rtl="0">
              <a:spcBef>
                <a:spcPts val="0"/>
              </a:spcBef>
              <a:spcAft>
                <a:spcPts val="0"/>
              </a:spcAft>
              <a:buSzPts val="1800"/>
              <a:buFont typeface="Arial" panose="020B0604020202020204" pitchFamily="34" charset="0"/>
              <a:buChar char="•"/>
            </a:pPr>
            <a:r>
              <a:rPr lang="en-GB" sz="1800" dirty="0"/>
              <a:t>Go for a walk</a:t>
            </a:r>
            <a:br>
              <a:rPr lang="en-GB" sz="1800" dirty="0"/>
            </a:br>
            <a:r>
              <a:rPr lang="en-GB" sz="1800" dirty="0"/>
              <a:t>mindfulness </a:t>
            </a:r>
            <a:endParaRPr sz="1800" dirty="0"/>
          </a:p>
          <a:p>
            <a:pPr marL="457200" lvl="0" indent="0" algn="l" rtl="0">
              <a:spcBef>
                <a:spcPts val="0"/>
              </a:spcBef>
              <a:spcAft>
                <a:spcPts val="0"/>
              </a:spcAft>
              <a:buNone/>
            </a:pPr>
            <a:endParaRPr sz="1800" dirty="0"/>
          </a:p>
        </p:txBody>
      </p:sp>
      <p:sp>
        <p:nvSpPr>
          <p:cNvPr id="362" name="Google Shape;362;p51"/>
          <p:cNvSpPr txBox="1">
            <a:spLocks noGrp="1"/>
          </p:cNvSpPr>
          <p:nvPr>
            <p:ph type="subTitle" idx="1"/>
          </p:nvPr>
        </p:nvSpPr>
        <p:spPr>
          <a:xfrm>
            <a:off x="311700" y="1973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Calming techniques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pic>
        <p:nvPicPr>
          <p:cNvPr id="367" name="Google Shape;367;p52"/>
          <p:cNvPicPr preferRelativeResize="0"/>
          <p:nvPr/>
        </p:nvPicPr>
        <p:blipFill>
          <a:blip r:embed="rId3">
            <a:alphaModFix/>
          </a:blip>
          <a:stretch>
            <a:fillRect/>
          </a:stretch>
        </p:blipFill>
        <p:spPr>
          <a:xfrm>
            <a:off x="-1" y="0"/>
            <a:ext cx="3801606" cy="2240800"/>
          </a:xfrm>
          <a:prstGeom prst="rect">
            <a:avLst/>
          </a:prstGeom>
          <a:noFill/>
          <a:ln>
            <a:noFill/>
          </a:ln>
        </p:spPr>
      </p:pic>
      <p:pic>
        <p:nvPicPr>
          <p:cNvPr id="368" name="Google Shape;368;p52"/>
          <p:cNvPicPr preferRelativeResize="0"/>
          <p:nvPr/>
        </p:nvPicPr>
        <p:blipFill>
          <a:blip r:embed="rId4">
            <a:alphaModFix/>
          </a:blip>
          <a:stretch>
            <a:fillRect/>
          </a:stretch>
        </p:blipFill>
        <p:spPr>
          <a:xfrm>
            <a:off x="4800950" y="165475"/>
            <a:ext cx="4165699" cy="2240800"/>
          </a:xfrm>
          <a:prstGeom prst="rect">
            <a:avLst/>
          </a:prstGeom>
          <a:noFill/>
          <a:ln>
            <a:noFill/>
          </a:ln>
        </p:spPr>
      </p:pic>
      <p:pic>
        <p:nvPicPr>
          <p:cNvPr id="369" name="Google Shape;369;p52"/>
          <p:cNvPicPr preferRelativeResize="0"/>
          <p:nvPr/>
        </p:nvPicPr>
        <p:blipFill>
          <a:blip r:embed="rId5">
            <a:alphaModFix/>
          </a:blip>
          <a:stretch>
            <a:fillRect/>
          </a:stretch>
        </p:blipFill>
        <p:spPr>
          <a:xfrm>
            <a:off x="4469225" y="2781644"/>
            <a:ext cx="4363074" cy="2379857"/>
          </a:xfrm>
          <a:prstGeom prst="rect">
            <a:avLst/>
          </a:prstGeom>
          <a:noFill/>
          <a:ln>
            <a:noFill/>
          </a:ln>
        </p:spPr>
      </p:pic>
      <p:pic>
        <p:nvPicPr>
          <p:cNvPr id="370" name="Google Shape;370;p52"/>
          <p:cNvPicPr preferRelativeResize="0"/>
          <p:nvPr/>
        </p:nvPicPr>
        <p:blipFill>
          <a:blip r:embed="rId6">
            <a:alphaModFix/>
          </a:blip>
          <a:stretch>
            <a:fillRect/>
          </a:stretch>
        </p:blipFill>
        <p:spPr>
          <a:xfrm>
            <a:off x="626700" y="2571750"/>
            <a:ext cx="2956375" cy="25717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5" name="Google Shape;375;p53"/>
          <p:cNvPicPr preferRelativeResize="0"/>
          <p:nvPr/>
        </p:nvPicPr>
        <p:blipFill>
          <a:blip r:embed="rId3">
            <a:alphaModFix/>
          </a:blip>
          <a:stretch>
            <a:fillRect/>
          </a:stretch>
        </p:blipFill>
        <p:spPr>
          <a:xfrm>
            <a:off x="1833075" y="828725"/>
            <a:ext cx="5462900" cy="34158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54"/>
          <p:cNvSpPr txBox="1">
            <a:spLocks noGrp="1"/>
          </p:cNvSpPr>
          <p:nvPr>
            <p:ph type="subTitle" idx="1"/>
          </p:nvPr>
        </p:nvSpPr>
        <p:spPr>
          <a:xfrm>
            <a:off x="453600" y="197350"/>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Thinking strategies</a:t>
            </a:r>
            <a:endParaRPr/>
          </a:p>
        </p:txBody>
      </p:sp>
      <p:sp>
        <p:nvSpPr>
          <p:cNvPr id="381" name="Google Shape;381;p54"/>
          <p:cNvSpPr txBox="1"/>
          <p:nvPr/>
        </p:nvSpPr>
        <p:spPr>
          <a:xfrm>
            <a:off x="1111800" y="1077025"/>
            <a:ext cx="6337800" cy="332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2" name="Google Shape;382;p54"/>
          <p:cNvSpPr txBox="1"/>
          <p:nvPr/>
        </p:nvSpPr>
        <p:spPr>
          <a:xfrm>
            <a:off x="1773925" y="989950"/>
            <a:ext cx="3322500" cy="24045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sz="1800" dirty="0"/>
              <a:t>Think about the size of a problem</a:t>
            </a:r>
            <a:endParaRPr sz="1800" dirty="0"/>
          </a:p>
          <a:p>
            <a:pPr marL="457200" lvl="0" indent="-342900" algn="l" rtl="0">
              <a:spcBef>
                <a:spcPts val="0"/>
              </a:spcBef>
              <a:spcAft>
                <a:spcPts val="0"/>
              </a:spcAft>
              <a:buSzPts val="1800"/>
              <a:buChar char="●"/>
            </a:pPr>
            <a:r>
              <a:rPr lang="en-GB" sz="1800" dirty="0"/>
              <a:t>Inner coach</a:t>
            </a:r>
            <a:endParaRPr sz="1800" dirty="0"/>
          </a:p>
          <a:p>
            <a:pPr marL="457200" lvl="0" indent="-342900" algn="l" rtl="0">
              <a:spcBef>
                <a:spcPts val="0"/>
              </a:spcBef>
              <a:spcAft>
                <a:spcPts val="0"/>
              </a:spcAft>
              <a:buSzPts val="1800"/>
              <a:buChar char="●"/>
            </a:pPr>
            <a:r>
              <a:rPr lang="en-GB" sz="1800" dirty="0"/>
              <a:t>Reflective thinking</a:t>
            </a:r>
            <a:endParaRPr sz="1800" dirty="0"/>
          </a:p>
          <a:p>
            <a:pPr marL="457200" lvl="0" indent="-342900" algn="l" rtl="0">
              <a:spcBef>
                <a:spcPts val="0"/>
              </a:spcBef>
              <a:spcAft>
                <a:spcPts val="0"/>
              </a:spcAft>
              <a:buSzPts val="1800"/>
              <a:buChar char="●"/>
            </a:pPr>
            <a:r>
              <a:rPr lang="en-GB" sz="1800" dirty="0"/>
              <a:t>Problem solving </a:t>
            </a:r>
          </a:p>
          <a:p>
            <a:pPr marL="457200" lvl="0" indent="-342900" algn="l" rtl="0">
              <a:spcBef>
                <a:spcPts val="0"/>
              </a:spcBef>
              <a:spcAft>
                <a:spcPts val="0"/>
              </a:spcAft>
              <a:buSzPts val="1800"/>
              <a:buChar char="●"/>
            </a:pPr>
            <a:r>
              <a:rPr lang="en-GB" sz="1800" dirty="0"/>
              <a:t>Growth mindset</a:t>
            </a:r>
            <a:endParaRPr sz="1800" dirty="0"/>
          </a:p>
          <a:p>
            <a:pPr marL="457200" lvl="0" indent="0" algn="l" rtl="0">
              <a:spcBef>
                <a:spcPts val="0"/>
              </a:spcBef>
              <a:spcAft>
                <a:spcPts val="0"/>
              </a:spcAft>
              <a:buNone/>
            </a:pPr>
            <a:r>
              <a:rPr lang="en-GB" sz="1800" dirty="0"/>
              <a:t>  </a:t>
            </a:r>
            <a:endParaRPr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55"/>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a:p>
        </p:txBody>
      </p:sp>
      <p:sp>
        <p:nvSpPr>
          <p:cNvPr id="388" name="Google Shape;388;p5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389" name="Google Shape;389;p55"/>
          <p:cNvPicPr preferRelativeResize="0"/>
          <p:nvPr/>
        </p:nvPicPr>
        <p:blipFill>
          <a:blip r:embed="rId3">
            <a:alphaModFix/>
          </a:blip>
          <a:stretch>
            <a:fillRect/>
          </a:stretch>
        </p:blipFill>
        <p:spPr>
          <a:xfrm>
            <a:off x="0" y="0"/>
            <a:ext cx="5699575" cy="5143500"/>
          </a:xfrm>
          <a:prstGeom prst="rect">
            <a:avLst/>
          </a:prstGeom>
          <a:noFill/>
          <a:ln>
            <a:noFill/>
          </a:ln>
        </p:spPr>
      </p:pic>
      <p:pic>
        <p:nvPicPr>
          <p:cNvPr id="390" name="Google Shape;390;p55"/>
          <p:cNvPicPr preferRelativeResize="0"/>
          <p:nvPr/>
        </p:nvPicPr>
        <p:blipFill>
          <a:blip r:embed="rId4">
            <a:alphaModFix/>
          </a:blip>
          <a:stretch>
            <a:fillRect/>
          </a:stretch>
        </p:blipFill>
        <p:spPr>
          <a:xfrm>
            <a:off x="5699574" y="2088776"/>
            <a:ext cx="3386725" cy="3054724"/>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394"/>
        <p:cNvGrpSpPr/>
        <p:nvPr/>
      </p:nvGrpSpPr>
      <p:grpSpPr>
        <a:xfrm>
          <a:off x="0" y="0"/>
          <a:ext cx="0" cy="0"/>
          <a:chOff x="0" y="0"/>
          <a:chExt cx="0" cy="0"/>
        </a:xfrm>
      </p:grpSpPr>
      <p:sp>
        <p:nvSpPr>
          <p:cNvPr id="395" name="Google Shape;395;p56"/>
          <p:cNvSpPr txBox="1">
            <a:spLocks noGrp="1"/>
          </p:cNvSpPr>
          <p:nvPr>
            <p:ph type="ctrTitle"/>
          </p:nvPr>
        </p:nvSpPr>
        <p:spPr>
          <a:xfrm>
            <a:off x="4304300" y="1359425"/>
            <a:ext cx="4422300" cy="580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1800"/>
              <a:t>Tools for each of my zones </a:t>
            </a:r>
            <a:endParaRPr sz="1800"/>
          </a:p>
        </p:txBody>
      </p:sp>
      <p:sp>
        <p:nvSpPr>
          <p:cNvPr id="396" name="Google Shape;396;p56"/>
          <p:cNvSpPr txBox="1">
            <a:spLocks noGrp="1"/>
          </p:cNvSpPr>
          <p:nvPr>
            <p:ph type="subTitle" idx="1"/>
          </p:nvPr>
        </p:nvSpPr>
        <p:spPr>
          <a:xfrm>
            <a:off x="406300" y="2446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Worksheet </a:t>
            </a:r>
            <a:endParaRPr/>
          </a:p>
        </p:txBody>
      </p:sp>
      <p:pic>
        <p:nvPicPr>
          <p:cNvPr id="397" name="Google Shape;397;p56"/>
          <p:cNvPicPr preferRelativeResize="0"/>
          <p:nvPr/>
        </p:nvPicPr>
        <p:blipFill>
          <a:blip r:embed="rId3">
            <a:alphaModFix/>
          </a:blip>
          <a:stretch>
            <a:fillRect/>
          </a:stretch>
        </p:blipFill>
        <p:spPr>
          <a:xfrm>
            <a:off x="406300" y="580400"/>
            <a:ext cx="3333575" cy="4481350"/>
          </a:xfrm>
          <a:prstGeom prst="rect">
            <a:avLst/>
          </a:prstGeom>
          <a:noFill/>
          <a:ln>
            <a:noFill/>
          </a:ln>
        </p:spPr>
      </p:pic>
      <p:sp>
        <p:nvSpPr>
          <p:cNvPr id="398" name="Google Shape;398;p56"/>
          <p:cNvSpPr txBox="1"/>
          <p:nvPr/>
        </p:nvSpPr>
        <p:spPr>
          <a:xfrm>
            <a:off x="1525650" y="1065200"/>
            <a:ext cx="2092800" cy="969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Listening to music</a:t>
            </a:r>
            <a:endParaRPr/>
          </a:p>
          <a:p>
            <a:pPr marL="0" lvl="0" indent="0" algn="l" rtl="0">
              <a:spcBef>
                <a:spcPts val="0"/>
              </a:spcBef>
              <a:spcAft>
                <a:spcPts val="0"/>
              </a:spcAft>
              <a:buNone/>
            </a:pPr>
            <a:r>
              <a:rPr lang="en-GB"/>
              <a:t>Stretch and stand</a:t>
            </a:r>
            <a:endParaRPr/>
          </a:p>
          <a:p>
            <a:pPr marL="0" lvl="0" indent="0" algn="l" rtl="0">
              <a:spcBef>
                <a:spcPts val="0"/>
              </a:spcBef>
              <a:spcAft>
                <a:spcPts val="0"/>
              </a:spcAft>
              <a:buNone/>
            </a:pPr>
            <a:endParaRPr/>
          </a:p>
        </p:txBody>
      </p:sp>
      <p:sp>
        <p:nvSpPr>
          <p:cNvPr id="399" name="Google Shape;399;p56"/>
          <p:cNvSpPr txBox="1"/>
          <p:nvPr/>
        </p:nvSpPr>
        <p:spPr>
          <a:xfrm>
            <a:off x="1348275" y="3087125"/>
            <a:ext cx="2305500" cy="89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t>Having a glass of cold water </a:t>
            </a:r>
            <a:endParaRPr/>
          </a:p>
          <a:p>
            <a:pPr marL="0" lvl="0" indent="0" algn="l" rtl="0">
              <a:spcBef>
                <a:spcPts val="0"/>
              </a:spcBef>
              <a:spcAft>
                <a:spcPts val="0"/>
              </a:spcAft>
              <a:buNone/>
            </a:pPr>
            <a:r>
              <a:rPr lang="en-GB"/>
              <a:t>Breathing in and out </a:t>
            </a:r>
            <a:endParaRPr/>
          </a:p>
          <a:p>
            <a:pPr marL="0" lvl="0" indent="0" algn="l" rtl="0">
              <a:spcBef>
                <a:spcPts val="0"/>
              </a:spcBef>
              <a:spcAft>
                <a:spcPts val="0"/>
              </a:spcAft>
              <a:buNone/>
            </a:pPr>
            <a:r>
              <a:rPr lang="en-GB"/>
              <a:t>Count back from 10</a:t>
            </a:r>
            <a:endParaRPr/>
          </a:p>
        </p:txBody>
      </p:sp>
      <p:sp>
        <p:nvSpPr>
          <p:cNvPr id="400" name="Google Shape;400;p56"/>
          <p:cNvSpPr txBox="1"/>
          <p:nvPr/>
        </p:nvSpPr>
        <p:spPr>
          <a:xfrm>
            <a:off x="1407425" y="3985625"/>
            <a:ext cx="2092800" cy="105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Going for a walk in fresh air</a:t>
            </a:r>
            <a:endParaRPr dirty="0"/>
          </a:p>
          <a:p>
            <a:pPr marL="0" lvl="0" indent="0" algn="l" rtl="0">
              <a:spcBef>
                <a:spcPts val="0"/>
              </a:spcBef>
              <a:spcAft>
                <a:spcPts val="0"/>
              </a:spcAft>
              <a:buNone/>
            </a:pPr>
            <a:r>
              <a:rPr lang="en-GB"/>
              <a:t>Using a stress </a:t>
            </a:r>
            <a:r>
              <a:rPr lang="en-GB" dirty="0"/>
              <a:t>ball  </a:t>
            </a:r>
            <a:endParaRPr dirty="0"/>
          </a:p>
          <a:p>
            <a:pPr marL="0" lvl="0" indent="0" algn="l" rtl="0">
              <a:spcBef>
                <a:spcPts val="0"/>
              </a:spcBef>
              <a:spcAft>
                <a:spcPts val="0"/>
              </a:spcAft>
              <a:buNone/>
            </a:pPr>
            <a:r>
              <a:rPr lang="en-GB" dirty="0"/>
              <a:t>Listen to music </a:t>
            </a:r>
            <a:endParaRPr dirty="0"/>
          </a:p>
        </p:txBody>
      </p:sp>
      <p:pic>
        <p:nvPicPr>
          <p:cNvPr id="401" name="Google Shape;401;p56"/>
          <p:cNvPicPr preferRelativeResize="0"/>
          <p:nvPr/>
        </p:nvPicPr>
        <p:blipFill>
          <a:blip r:embed="rId4">
            <a:alphaModFix/>
          </a:blip>
          <a:stretch>
            <a:fillRect/>
          </a:stretch>
        </p:blipFill>
        <p:spPr>
          <a:xfrm>
            <a:off x="4734156" y="1940225"/>
            <a:ext cx="3873745" cy="29562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8"/>
                                        </p:tgtEl>
                                        <p:attrNameLst>
                                          <p:attrName>style.visibility</p:attrName>
                                        </p:attrNameLst>
                                      </p:cBhvr>
                                      <p:to>
                                        <p:strVal val="visible"/>
                                      </p:to>
                                    </p:set>
                                    <p:animEffect transition="in" filter="fade">
                                      <p:cBhvr>
                                        <p:cTn id="7" dur="1000"/>
                                        <p:tgtEl>
                                          <p:spTgt spid="39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9"/>
                                        </p:tgtEl>
                                        <p:attrNameLst>
                                          <p:attrName>style.visibility</p:attrName>
                                        </p:attrNameLst>
                                      </p:cBhvr>
                                      <p:to>
                                        <p:strVal val="visible"/>
                                      </p:to>
                                    </p:set>
                                    <p:animEffect transition="in" filter="fade">
                                      <p:cBhvr>
                                        <p:cTn id="12" dur="1000"/>
                                        <p:tgtEl>
                                          <p:spTgt spid="39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0"/>
                                        </p:tgtEl>
                                        <p:attrNameLst>
                                          <p:attrName>style.visibility</p:attrName>
                                        </p:attrNameLst>
                                      </p:cBhvr>
                                      <p:to>
                                        <p:strVal val="visible"/>
                                      </p:to>
                                    </p:set>
                                    <p:animEffect transition="in" filter="fade">
                                      <p:cBhvr>
                                        <p:cTn id="17" dur="1000"/>
                                        <p:tgtEl>
                                          <p:spTgt spid="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1590</Words>
  <Application>Microsoft Office PowerPoint</Application>
  <PresentationFormat>On-screen Show (16:9)</PresentationFormat>
  <Paragraphs>204</Paragraphs>
  <Slides>41</Slides>
  <Notes>41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Raleway</vt:lpstr>
      <vt:lpstr>Comic Sans MS</vt:lpstr>
      <vt:lpstr>Arial</vt:lpstr>
      <vt:lpstr>Simple Light</vt:lpstr>
      <vt:lpstr>The ZONEs of regulation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Which ZONE would Is it in?</vt:lpstr>
      <vt:lpstr>More Than One ZONE </vt:lpstr>
      <vt:lpstr>In the green zone you get the best work done!</vt:lpstr>
      <vt:lpstr>What zone is it 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https://www.youtube.com/watch?v=RHpS7hlDqS0&amp;list=PLJKNr8RaJKVY1svJMeDU-6GdyivjZdHfq </vt:lpstr>
      <vt:lpstr>The ZONEs of regulation</vt:lpstr>
      <vt:lpstr>PowerPoint Presentation</vt:lpstr>
      <vt:lpstr>PowerPoint Presentation</vt:lpstr>
      <vt:lpstr>PowerPoint Presentation</vt:lpstr>
      <vt:lpstr>How do I feel across the day </vt:lpstr>
      <vt:lpstr>PowerPoint Presentation</vt:lpstr>
      <vt:lpstr>What triggers you? </vt:lpstr>
      <vt:lpstr>The ZONEs of regulation</vt:lpstr>
      <vt:lpstr>PowerPoint Presentation</vt:lpstr>
      <vt:lpstr>PowerPoint Presentation</vt:lpstr>
      <vt:lpstr>PowerPoint Presentation</vt:lpstr>
      <vt:lpstr>Drink from a straw  Drink water  Read a book Wiggle cushion Listen to music  Yoga poses Stress ball Putty  </vt:lpstr>
      <vt:lpstr>PowerPoint Presentation</vt:lpstr>
      <vt:lpstr> Deep breathing Count to ten Lazy 8 breathing Take a break  Go for a walk mindfulness  </vt:lpstr>
      <vt:lpstr>PowerPoint Presentation</vt:lpstr>
      <vt:lpstr>PowerPoint Presentation</vt:lpstr>
      <vt:lpstr>PowerPoint Presentation</vt:lpstr>
      <vt:lpstr>PowerPoint Presentation</vt:lpstr>
      <vt:lpstr>Tools for each of my zones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ZONEs of regulation</dc:title>
  <dc:creator>Des Nunes2</dc:creator>
  <cp:lastModifiedBy>Deidre Nunes</cp:lastModifiedBy>
  <cp:revision>9</cp:revision>
  <cp:lastPrinted>2021-05-27T10:23:21Z</cp:lastPrinted>
  <dcterms:modified xsi:type="dcterms:W3CDTF">2021-05-27T10:28:56Z</dcterms:modified>
</cp:coreProperties>
</file>