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1" r:id="rId4"/>
    <p:sldId id="271" r:id="rId5"/>
    <p:sldId id="283" r:id="rId6"/>
    <p:sldId id="272" r:id="rId7"/>
    <p:sldId id="273" r:id="rId8"/>
    <p:sldId id="284" r:id="rId9"/>
    <p:sldId id="274" r:id="rId10"/>
    <p:sldId id="275" r:id="rId11"/>
    <p:sldId id="276" r:id="rId12"/>
    <p:sldId id="277" r:id="rId13"/>
    <p:sldId id="278" r:id="rId14"/>
    <p:sldId id="279" r:id="rId15"/>
    <p:sldId id="280" r:id="rId16"/>
    <p:sldId id="258" r:id="rId17"/>
    <p:sldId id="282" r:id="rId18"/>
    <p:sldId id="259" r:id="rId19"/>
    <p:sldId id="260" r:id="rId20"/>
    <p:sldId id="261" r:id="rId21"/>
    <p:sldId id="262" r:id="rId22"/>
    <p:sldId id="263" r:id="rId23"/>
    <p:sldId id="264" r:id="rId24"/>
    <p:sldId id="265" r:id="rId25"/>
    <p:sldId id="267" r:id="rId26"/>
    <p:sldId id="268" r:id="rId27"/>
    <p:sldId id="270" r:id="rId28"/>
    <p:sldId id="269" r:id="rId29"/>
    <p:sldId id="26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1" d="100"/>
          <a:sy n="81" d="100"/>
        </p:scale>
        <p:origin x="120"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BB659-BC8C-4692-8A1F-3E5FA27AC12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70F4D68-4A7D-4155-989C-F7EAB18B28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3A7DDF-39FD-4667-B1AE-A2CC5287286F}"/>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5" name="Footer Placeholder 4">
            <a:extLst>
              <a:ext uri="{FF2B5EF4-FFF2-40B4-BE49-F238E27FC236}">
                <a16:creationId xmlns:a16="http://schemas.microsoft.com/office/drawing/2014/main" id="{BC15234B-0785-49B9-8E9E-B40FD9D65D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6B05AD-8D47-4323-A926-357FCB7DDC80}"/>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267539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868E4-DE6D-4EAD-B381-C910C7FE96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C22FE9-2EDE-4BF6-B902-E7C2F38B4B6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97307C-6A6E-4C6C-9743-DD51AE872FD9}"/>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5" name="Footer Placeholder 4">
            <a:extLst>
              <a:ext uri="{FF2B5EF4-FFF2-40B4-BE49-F238E27FC236}">
                <a16:creationId xmlns:a16="http://schemas.microsoft.com/office/drawing/2014/main" id="{38F6CE4C-780B-41F5-A23E-2B1708D39F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E9949-80C9-4611-8F00-70B48192B879}"/>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771826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F3B1E-82DC-407B-A838-0450721087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874BD14-C97D-452E-9711-7A1D86C7DF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AA14B6F-368D-425E-912C-B3F7CA556FA7}"/>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5" name="Footer Placeholder 4">
            <a:extLst>
              <a:ext uri="{FF2B5EF4-FFF2-40B4-BE49-F238E27FC236}">
                <a16:creationId xmlns:a16="http://schemas.microsoft.com/office/drawing/2014/main" id="{FBE8A4FD-3A42-436F-98A1-57BFBDFC09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45317C-8F15-4FB9-A58D-2176DD107A30}"/>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1511841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D19C5-6C85-4F91-A11F-84290A8514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7D7FC5-9CEB-4E0F-9E78-0B7C9D39E50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1A5EA62-71C7-453A-B3EB-EF90CD086DE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2D15D08-AF17-4916-BD6D-6358C0653A6E}"/>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6" name="Footer Placeholder 5">
            <a:extLst>
              <a:ext uri="{FF2B5EF4-FFF2-40B4-BE49-F238E27FC236}">
                <a16:creationId xmlns:a16="http://schemas.microsoft.com/office/drawing/2014/main" id="{A0AEC9E5-4DBF-4EA7-B3A8-DC2D0135A6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A72C113-BFB0-4CBC-8CE9-813B3BCCC711}"/>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3740403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4FFFE-DF67-4E4F-A137-9FBC8D1EE15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234FFB-2179-4171-83B3-2AB06379E9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53CA508-F44B-4A3F-AAD1-F0CF6790D91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318D38-68C4-4319-8065-37BAC36490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5D88E03-2080-4557-BA53-73CD39378DC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18AA0A-400C-4366-8EF0-FC231795572D}"/>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8" name="Footer Placeholder 7">
            <a:extLst>
              <a:ext uri="{FF2B5EF4-FFF2-40B4-BE49-F238E27FC236}">
                <a16:creationId xmlns:a16="http://schemas.microsoft.com/office/drawing/2014/main" id="{5F17AC9D-4342-4CE2-BA71-635D0B4B9F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15CEEF7-CE17-44C3-9BBE-05CB7F358D7A}"/>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799965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3E288-A0FC-42FF-864F-5BD09F6E97F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31582C5-6C9A-468C-9230-DA4305BBCA6E}"/>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4" name="Footer Placeholder 3">
            <a:extLst>
              <a:ext uri="{FF2B5EF4-FFF2-40B4-BE49-F238E27FC236}">
                <a16:creationId xmlns:a16="http://schemas.microsoft.com/office/drawing/2014/main" id="{92FA3D62-A5A8-48F8-A186-5FA451FF2E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72F734-188B-461E-A89D-3FBBA882413B}"/>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95324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C5D67C-6EA4-4156-910A-A93C10C975FC}"/>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3" name="Footer Placeholder 2">
            <a:extLst>
              <a:ext uri="{FF2B5EF4-FFF2-40B4-BE49-F238E27FC236}">
                <a16:creationId xmlns:a16="http://schemas.microsoft.com/office/drawing/2014/main" id="{9E4F8802-580D-4AFC-AB5B-D4636325524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A7CAD0-76A5-4E20-90BE-AE099700764A}"/>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573666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71883-F531-49D3-B40B-8AC9E1D2A6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C81DF6-36E9-4F24-9A46-855E47385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CB7AF5-0F93-4244-9C2B-3824847087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7BED98-E2B7-4164-97D2-755553CEB3CE}"/>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6" name="Footer Placeholder 5">
            <a:extLst>
              <a:ext uri="{FF2B5EF4-FFF2-40B4-BE49-F238E27FC236}">
                <a16:creationId xmlns:a16="http://schemas.microsoft.com/office/drawing/2014/main" id="{D9E112B8-4FD4-49BF-B1D8-F564C5F67A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5463DF-5C80-4203-B427-873D13D08832}"/>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2286924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D8075-F074-4A47-81F8-D48D55E603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ED981E-5FA8-4E61-B5F7-50D8926931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A48A3E-083B-4172-8D80-4BBDE46FB9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CF67D74-8941-430C-AE93-B58DE838CFCF}"/>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6" name="Footer Placeholder 5">
            <a:extLst>
              <a:ext uri="{FF2B5EF4-FFF2-40B4-BE49-F238E27FC236}">
                <a16:creationId xmlns:a16="http://schemas.microsoft.com/office/drawing/2014/main" id="{15061651-8BE9-4578-8DC4-59C391AE3D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149469-EC23-453F-A9F8-3A9475B0F94E}"/>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233268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0332D-B999-43BA-BE7B-DB86AF60BE4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77B615-6C7F-4302-9647-0F374A4C46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2D0B13-A2E2-4E0F-AD3E-30B1CB9C3BE8}"/>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5" name="Footer Placeholder 4">
            <a:extLst>
              <a:ext uri="{FF2B5EF4-FFF2-40B4-BE49-F238E27FC236}">
                <a16:creationId xmlns:a16="http://schemas.microsoft.com/office/drawing/2014/main" id="{A220A53A-2834-4075-9AD0-1D60678272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F4CDA-6755-4180-889F-89D5A63C0D08}"/>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46944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85DC52-C771-4289-9829-1E063A0161E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951B23-9A0A-448B-BF7F-5D90D41E23E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80168F-EC71-418D-A9D6-0ACBB76F1238}"/>
              </a:ext>
            </a:extLst>
          </p:cNvPr>
          <p:cNvSpPr>
            <a:spLocks noGrp="1"/>
          </p:cNvSpPr>
          <p:nvPr>
            <p:ph type="dt" sz="half" idx="10"/>
          </p:nvPr>
        </p:nvSpPr>
        <p:spPr/>
        <p:txBody>
          <a:bodyPr/>
          <a:lstStyle/>
          <a:p>
            <a:fld id="{95A9B5C9-BA3B-49E8-A8E2-971B5B417277}" type="datetimeFigureOut">
              <a:rPr lang="en-GB" smtClean="0"/>
              <a:t>27/01/2021</a:t>
            </a:fld>
            <a:endParaRPr lang="en-GB"/>
          </a:p>
        </p:txBody>
      </p:sp>
      <p:sp>
        <p:nvSpPr>
          <p:cNvPr id="5" name="Footer Placeholder 4">
            <a:extLst>
              <a:ext uri="{FF2B5EF4-FFF2-40B4-BE49-F238E27FC236}">
                <a16:creationId xmlns:a16="http://schemas.microsoft.com/office/drawing/2014/main" id="{C7BAE039-80F8-4A36-86C1-D54C79F7E7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CEE715-5FEE-46D4-9045-21236EF3C1D2}"/>
              </a:ext>
            </a:extLst>
          </p:cNvPr>
          <p:cNvSpPr>
            <a:spLocks noGrp="1"/>
          </p:cNvSpPr>
          <p:nvPr>
            <p:ph type="sldNum" sz="quarter" idx="12"/>
          </p:nvPr>
        </p:nvSpPr>
        <p:spPr/>
        <p:txBody>
          <a:bodyPr/>
          <a:lstStyle/>
          <a:p>
            <a:fld id="{5421AD0B-42C2-4244-BD0F-75B846D941DA}" type="slidenum">
              <a:rPr lang="en-GB" smtClean="0"/>
              <a:t>‹#›</a:t>
            </a:fld>
            <a:endParaRPr lang="en-GB"/>
          </a:p>
        </p:txBody>
      </p:sp>
    </p:spTree>
    <p:extLst>
      <p:ext uri="{BB962C8B-B14F-4D97-AF65-F5344CB8AC3E}">
        <p14:creationId xmlns:p14="http://schemas.microsoft.com/office/powerpoint/2010/main" val="40407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1FAA2E-F541-47F4-8064-C0595B3FAD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BA8349-FE6D-4CF8-94D2-416A8E6884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5726D9-AE31-46D3-AFEA-57A57B0CAE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A9B5C9-BA3B-49E8-A8E2-971B5B417277}" type="datetimeFigureOut">
              <a:rPr lang="en-GB" smtClean="0"/>
              <a:t>27/01/2021</a:t>
            </a:fld>
            <a:endParaRPr lang="en-GB"/>
          </a:p>
        </p:txBody>
      </p:sp>
      <p:sp>
        <p:nvSpPr>
          <p:cNvPr id="5" name="Footer Placeholder 4">
            <a:extLst>
              <a:ext uri="{FF2B5EF4-FFF2-40B4-BE49-F238E27FC236}">
                <a16:creationId xmlns:a16="http://schemas.microsoft.com/office/drawing/2014/main" id="{9854ECCB-330F-42C8-AB84-46DF49F892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76BE680-8F4E-40C7-ACEB-EBE335E9EB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1AD0B-42C2-4244-BD0F-75B846D941DA}" type="slidenum">
              <a:rPr lang="en-GB" smtClean="0"/>
              <a:t>‹#›</a:t>
            </a:fld>
            <a:endParaRPr lang="en-GB"/>
          </a:p>
        </p:txBody>
      </p:sp>
    </p:spTree>
    <p:extLst>
      <p:ext uri="{BB962C8B-B14F-4D97-AF65-F5344CB8AC3E}">
        <p14:creationId xmlns:p14="http://schemas.microsoft.com/office/powerpoint/2010/main" val="188264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pn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80B3DF7-AA8C-4A79-B977-CA32BDBEE64B}"/>
              </a:ext>
            </a:extLst>
          </p:cNvPr>
          <p:cNvSpPr/>
          <p:nvPr/>
        </p:nvSpPr>
        <p:spPr>
          <a:xfrm>
            <a:off x="958102" y="777580"/>
            <a:ext cx="10386838" cy="1569660"/>
          </a:xfrm>
          <a:prstGeom prst="rect">
            <a:avLst/>
          </a:prstGeom>
        </p:spPr>
        <p:txBody>
          <a:bodyPr wrap="square">
            <a:spAutoFit/>
          </a:bodyPr>
          <a:lstStyle/>
          <a:p>
            <a:pPr algn="ctr"/>
            <a:r>
              <a:rPr lang="en-GB" sz="4800" b="1" u="sng" dirty="0">
                <a:solidFill>
                  <a:srgbClr val="FF0000"/>
                </a:solidFill>
                <a:latin typeface="Lato"/>
              </a:rPr>
              <a:t>Supporting my anxious child</a:t>
            </a:r>
          </a:p>
          <a:p>
            <a:pPr algn="ctr"/>
            <a:endParaRPr lang="en-GB" sz="4800" b="1" u="sng" dirty="0">
              <a:solidFill>
                <a:srgbClr val="FF0000"/>
              </a:solidFill>
              <a:latin typeface="Lato"/>
            </a:endParaRPr>
          </a:p>
        </p:txBody>
      </p:sp>
      <p:sp>
        <p:nvSpPr>
          <p:cNvPr id="5" name="TextBox 4">
            <a:extLst>
              <a:ext uri="{FF2B5EF4-FFF2-40B4-BE49-F238E27FC236}">
                <a16:creationId xmlns:a16="http://schemas.microsoft.com/office/drawing/2014/main" id="{9B34921A-F5BD-4A9F-9283-9A74DD6EE0F6}"/>
              </a:ext>
            </a:extLst>
          </p:cNvPr>
          <p:cNvSpPr txBox="1"/>
          <p:nvPr/>
        </p:nvSpPr>
        <p:spPr>
          <a:xfrm>
            <a:off x="958102" y="1805911"/>
            <a:ext cx="10131656" cy="3046988"/>
          </a:xfrm>
          <a:prstGeom prst="rect">
            <a:avLst/>
          </a:prstGeom>
          <a:noFill/>
        </p:spPr>
        <p:txBody>
          <a:bodyPr wrap="square" rtlCol="0">
            <a:spAutoFit/>
          </a:bodyPr>
          <a:lstStyle/>
          <a:p>
            <a:r>
              <a:rPr lang="en-US" sz="2200" dirty="0"/>
              <a:t>Children can feel anxious about different things at different ages. Many of these worries are a normal part of growing up.</a:t>
            </a:r>
          </a:p>
          <a:p>
            <a:endParaRPr lang="en-US" sz="2200" dirty="0"/>
          </a:p>
          <a:p>
            <a:r>
              <a:rPr lang="en-US" sz="2200" dirty="0"/>
              <a:t>From the age of around 6 months to 3 years it's very common for young children to have separation anxiety. They may become clingy and cry when separated from their parents or </a:t>
            </a:r>
            <a:r>
              <a:rPr lang="en-US" sz="2200" dirty="0" err="1"/>
              <a:t>carers</a:t>
            </a:r>
            <a:r>
              <a:rPr lang="en-US" sz="2200" dirty="0"/>
              <a:t>. This is a normal stage in a child's development and should stop at around age 2 to 3.</a:t>
            </a:r>
          </a:p>
          <a:p>
            <a:endParaRPr lang="en-US" sz="2000" dirty="0"/>
          </a:p>
          <a:p>
            <a:endParaRPr lang="en-GB" dirty="0"/>
          </a:p>
        </p:txBody>
      </p:sp>
      <p:pic>
        <p:nvPicPr>
          <p:cNvPr id="6" name="Picture 4" descr="https://lh4.googleusercontent.com/DQdNKarMZPdZl379VxMFhxt182MGvnjYdx2byduy7I95kXeX64qWx4tK6ew4wkdG-36P8DWQ2SFlvdfGXPOoS_hEKYc5RkjSgJGour8w-4RLoM6Lhg=w1280">
            <a:extLst>
              <a:ext uri="{FF2B5EF4-FFF2-40B4-BE49-F238E27FC236}">
                <a16:creationId xmlns:a16="http://schemas.microsoft.com/office/drawing/2014/main" id="{96347B92-BF4E-4446-A5B8-E014A3888E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9468" y="3957723"/>
            <a:ext cx="3746314" cy="24930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061F36C-343F-4E39-93C1-5E5E21EC558D}"/>
              </a:ext>
            </a:extLst>
          </p:cNvPr>
          <p:cNvSpPr txBox="1"/>
          <p:nvPr/>
        </p:nvSpPr>
        <p:spPr>
          <a:xfrm>
            <a:off x="958103" y="4542510"/>
            <a:ext cx="5646532" cy="2400657"/>
          </a:xfrm>
          <a:prstGeom prst="rect">
            <a:avLst/>
          </a:prstGeom>
          <a:noFill/>
        </p:spPr>
        <p:txBody>
          <a:bodyPr wrap="square" rtlCol="0">
            <a:spAutoFit/>
          </a:bodyPr>
          <a:lstStyle/>
          <a:p>
            <a:r>
              <a:rPr lang="en-US" sz="2200" dirty="0"/>
              <a:t>It's also common for preschool-age children to develop specific fears or phobias. Common fears in early childhood include animals, insects, storms, heights, water, blood, and the dark. These fears usually go away gradually on their own.</a:t>
            </a:r>
          </a:p>
          <a:p>
            <a:endParaRPr lang="en-GB" dirty="0"/>
          </a:p>
        </p:txBody>
      </p:sp>
    </p:spTree>
    <p:extLst>
      <p:ext uri="{BB962C8B-B14F-4D97-AF65-F5344CB8AC3E}">
        <p14:creationId xmlns:p14="http://schemas.microsoft.com/office/powerpoint/2010/main" val="84182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F574705-6CC0-4FBD-AB32-4193A7EC5B57}"/>
              </a:ext>
            </a:extLst>
          </p:cNvPr>
          <p:cNvSpPr/>
          <p:nvPr/>
        </p:nvSpPr>
        <p:spPr>
          <a:xfrm>
            <a:off x="861237" y="4690468"/>
            <a:ext cx="5773479" cy="1569660"/>
          </a:xfrm>
          <a:prstGeom prst="rect">
            <a:avLst/>
          </a:prstGeom>
        </p:spPr>
        <p:txBody>
          <a:bodyPr wrap="square">
            <a:spAutoFit/>
          </a:bodyPr>
          <a:lstStyle/>
          <a:p>
            <a:pPr algn="ctr"/>
            <a:r>
              <a:rPr lang="en-US" sz="2400" b="1" dirty="0">
                <a:solidFill>
                  <a:srgbClr val="FF0000"/>
                </a:solidFill>
              </a:rPr>
              <a:t>Below are some resources you might find useful to help you talk to your child about how they are feeling and support them to develop coping strategies. </a:t>
            </a:r>
          </a:p>
        </p:txBody>
      </p:sp>
      <p:pic>
        <p:nvPicPr>
          <p:cNvPr id="1026" name="Picture 2" descr="https://lh6.googleusercontent.com/8rz9ce6vgOSxUf98f38CyLemHGBVbcFi2477ktPQ9Fx0aKYpqoZqwq8O8KulAwgCAZFBDMuYuSJEz40E20-p6qJ6NTeP_3iA3U084r7hBprI21oCrQ=w1280">
            <a:extLst>
              <a:ext uri="{FF2B5EF4-FFF2-40B4-BE49-F238E27FC236}">
                <a16:creationId xmlns:a16="http://schemas.microsoft.com/office/drawing/2014/main" id="{31B09685-A0ED-418D-8D54-5DFD459058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9015" y="3392839"/>
            <a:ext cx="3480501" cy="2974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lh3.googleusercontent.com/PhC_l_M7lVzZDxbdmxXteP_IA970OXG9lgsb6AUHW5xa0eqnRlTro5DXjCo2wCSxsx3AWd2nUJImXiNKkkeoNclsitExTD0dtvJkEV3gnyu-PrRKwqrB=w1280">
            <a:extLst>
              <a:ext uri="{FF2B5EF4-FFF2-40B4-BE49-F238E27FC236}">
                <a16:creationId xmlns:a16="http://schemas.microsoft.com/office/drawing/2014/main" id="{E7904026-F40E-4782-B039-94D9D47FF5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7521" y="507971"/>
            <a:ext cx="3632660" cy="249300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0906E48-054B-464B-A0F4-EB09D902B5A4}"/>
              </a:ext>
            </a:extLst>
          </p:cNvPr>
          <p:cNvSpPr/>
          <p:nvPr/>
        </p:nvSpPr>
        <p:spPr>
          <a:xfrm>
            <a:off x="1247553" y="428250"/>
            <a:ext cx="6096000" cy="3785652"/>
          </a:xfrm>
          <a:prstGeom prst="rect">
            <a:avLst/>
          </a:prstGeom>
        </p:spPr>
        <p:txBody>
          <a:bodyPr>
            <a:spAutoFit/>
          </a:bodyPr>
          <a:lstStyle/>
          <a:p>
            <a:r>
              <a:rPr lang="en-US" sz="2400" dirty="0"/>
              <a:t>There may also be other times in a child's life when they feel anxious. For example, many children feel anxious when going to a new school or before tests and exams. Some children feel shy in social situations and may need support with this.</a:t>
            </a:r>
          </a:p>
          <a:p>
            <a:endParaRPr lang="en-US" sz="2400" dirty="0"/>
          </a:p>
          <a:p>
            <a:r>
              <a:rPr lang="en-US" sz="2400" dirty="0"/>
              <a:t>With all the changes in their life during the past year, it is no surprise that many children are feeling anxious at this time. </a:t>
            </a:r>
          </a:p>
        </p:txBody>
      </p:sp>
    </p:spTree>
    <p:extLst>
      <p:ext uri="{BB962C8B-B14F-4D97-AF65-F5344CB8AC3E}">
        <p14:creationId xmlns:p14="http://schemas.microsoft.com/office/powerpoint/2010/main" val="628009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B445EF-0A3A-4FE7-B6C9-E42DF91CE1D9}"/>
              </a:ext>
            </a:extLst>
          </p:cNvPr>
          <p:cNvPicPr>
            <a:picLocks noChangeAspect="1"/>
          </p:cNvPicPr>
          <p:nvPr/>
        </p:nvPicPr>
        <p:blipFill>
          <a:blip r:embed="rId2"/>
          <a:stretch>
            <a:fillRect/>
          </a:stretch>
        </p:blipFill>
        <p:spPr>
          <a:xfrm>
            <a:off x="1662546" y="195882"/>
            <a:ext cx="8641154" cy="6466236"/>
          </a:xfrm>
          <a:prstGeom prst="rect">
            <a:avLst/>
          </a:prstGeom>
        </p:spPr>
      </p:pic>
    </p:spTree>
    <p:extLst>
      <p:ext uri="{BB962C8B-B14F-4D97-AF65-F5344CB8AC3E}">
        <p14:creationId xmlns:p14="http://schemas.microsoft.com/office/powerpoint/2010/main" val="808641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EC16E9-2829-447B-A6E6-A59E486F9DF1}"/>
              </a:ext>
            </a:extLst>
          </p:cNvPr>
          <p:cNvPicPr>
            <a:picLocks noChangeAspect="1"/>
          </p:cNvPicPr>
          <p:nvPr/>
        </p:nvPicPr>
        <p:blipFill>
          <a:blip r:embed="rId2"/>
          <a:stretch>
            <a:fillRect/>
          </a:stretch>
        </p:blipFill>
        <p:spPr>
          <a:xfrm>
            <a:off x="1246909" y="113329"/>
            <a:ext cx="9159029" cy="6631342"/>
          </a:xfrm>
          <a:prstGeom prst="rect">
            <a:avLst/>
          </a:prstGeom>
        </p:spPr>
      </p:pic>
    </p:spTree>
    <p:extLst>
      <p:ext uri="{BB962C8B-B14F-4D97-AF65-F5344CB8AC3E}">
        <p14:creationId xmlns:p14="http://schemas.microsoft.com/office/powerpoint/2010/main" val="22669175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3B3D5B-224E-4BCE-97F3-9048EF77FE8F}"/>
              </a:ext>
            </a:extLst>
          </p:cNvPr>
          <p:cNvPicPr>
            <a:picLocks noChangeAspect="1"/>
          </p:cNvPicPr>
          <p:nvPr/>
        </p:nvPicPr>
        <p:blipFill>
          <a:blip r:embed="rId2"/>
          <a:stretch>
            <a:fillRect/>
          </a:stretch>
        </p:blipFill>
        <p:spPr>
          <a:xfrm>
            <a:off x="1914525" y="357187"/>
            <a:ext cx="8362950" cy="6143625"/>
          </a:xfrm>
          <a:prstGeom prst="rect">
            <a:avLst/>
          </a:prstGeom>
        </p:spPr>
      </p:pic>
    </p:spTree>
    <p:extLst>
      <p:ext uri="{BB962C8B-B14F-4D97-AF65-F5344CB8AC3E}">
        <p14:creationId xmlns:p14="http://schemas.microsoft.com/office/powerpoint/2010/main" val="3571797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589F4B-3816-4BC3-BC6B-857910BDA593}"/>
              </a:ext>
            </a:extLst>
          </p:cNvPr>
          <p:cNvPicPr>
            <a:picLocks noChangeAspect="1"/>
          </p:cNvPicPr>
          <p:nvPr/>
        </p:nvPicPr>
        <p:blipFill>
          <a:blip r:embed="rId2"/>
          <a:stretch>
            <a:fillRect/>
          </a:stretch>
        </p:blipFill>
        <p:spPr>
          <a:xfrm>
            <a:off x="1603262" y="144864"/>
            <a:ext cx="8985476" cy="6568271"/>
          </a:xfrm>
          <a:prstGeom prst="rect">
            <a:avLst/>
          </a:prstGeom>
        </p:spPr>
      </p:pic>
    </p:spTree>
    <p:extLst>
      <p:ext uri="{BB962C8B-B14F-4D97-AF65-F5344CB8AC3E}">
        <p14:creationId xmlns:p14="http://schemas.microsoft.com/office/powerpoint/2010/main" val="1036874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B60788-E2F8-4457-BB92-DA946EDC972B}"/>
              </a:ext>
            </a:extLst>
          </p:cNvPr>
          <p:cNvPicPr>
            <a:picLocks noChangeAspect="1"/>
          </p:cNvPicPr>
          <p:nvPr/>
        </p:nvPicPr>
        <p:blipFill>
          <a:blip r:embed="rId2"/>
          <a:stretch>
            <a:fillRect/>
          </a:stretch>
        </p:blipFill>
        <p:spPr>
          <a:xfrm>
            <a:off x="1638795" y="153403"/>
            <a:ext cx="8714880" cy="6404559"/>
          </a:xfrm>
          <a:prstGeom prst="rect">
            <a:avLst/>
          </a:prstGeom>
        </p:spPr>
      </p:pic>
    </p:spTree>
    <p:extLst>
      <p:ext uri="{BB962C8B-B14F-4D97-AF65-F5344CB8AC3E}">
        <p14:creationId xmlns:p14="http://schemas.microsoft.com/office/powerpoint/2010/main" val="463278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6E0984-211D-430B-B476-50EEFC5C3E5F}"/>
              </a:ext>
            </a:extLst>
          </p:cNvPr>
          <p:cNvPicPr>
            <a:picLocks noChangeAspect="1"/>
          </p:cNvPicPr>
          <p:nvPr/>
        </p:nvPicPr>
        <p:blipFill>
          <a:blip r:embed="rId2"/>
          <a:stretch>
            <a:fillRect/>
          </a:stretch>
        </p:blipFill>
        <p:spPr>
          <a:xfrm>
            <a:off x="6537769" y="689537"/>
            <a:ext cx="5561939" cy="5478925"/>
          </a:xfrm>
          <a:prstGeom prst="rect">
            <a:avLst/>
          </a:prstGeom>
        </p:spPr>
      </p:pic>
      <p:pic>
        <p:nvPicPr>
          <p:cNvPr id="4" name="Picture 3">
            <a:extLst>
              <a:ext uri="{FF2B5EF4-FFF2-40B4-BE49-F238E27FC236}">
                <a16:creationId xmlns:a16="http://schemas.microsoft.com/office/drawing/2014/main" id="{E875A8C3-8F8C-4174-B813-9E76E3472C07}"/>
              </a:ext>
            </a:extLst>
          </p:cNvPr>
          <p:cNvPicPr>
            <a:picLocks noChangeAspect="1"/>
          </p:cNvPicPr>
          <p:nvPr/>
        </p:nvPicPr>
        <p:blipFill>
          <a:blip r:embed="rId3"/>
          <a:stretch>
            <a:fillRect/>
          </a:stretch>
        </p:blipFill>
        <p:spPr>
          <a:xfrm>
            <a:off x="246671" y="225834"/>
            <a:ext cx="6173601" cy="1871049"/>
          </a:xfrm>
          <a:prstGeom prst="rect">
            <a:avLst/>
          </a:prstGeom>
        </p:spPr>
      </p:pic>
      <p:pic>
        <p:nvPicPr>
          <p:cNvPr id="5" name="Picture 4">
            <a:extLst>
              <a:ext uri="{FF2B5EF4-FFF2-40B4-BE49-F238E27FC236}">
                <a16:creationId xmlns:a16="http://schemas.microsoft.com/office/drawing/2014/main" id="{B56FC0B5-49A8-49AA-9F47-3A7BCB02508E}"/>
              </a:ext>
            </a:extLst>
          </p:cNvPr>
          <p:cNvPicPr>
            <a:picLocks noChangeAspect="1"/>
          </p:cNvPicPr>
          <p:nvPr/>
        </p:nvPicPr>
        <p:blipFill>
          <a:blip r:embed="rId4"/>
          <a:stretch>
            <a:fillRect/>
          </a:stretch>
        </p:blipFill>
        <p:spPr>
          <a:xfrm>
            <a:off x="834731" y="2297021"/>
            <a:ext cx="4622717" cy="4335145"/>
          </a:xfrm>
          <a:prstGeom prst="rect">
            <a:avLst/>
          </a:prstGeom>
        </p:spPr>
      </p:pic>
    </p:spTree>
    <p:extLst>
      <p:ext uri="{BB962C8B-B14F-4D97-AF65-F5344CB8AC3E}">
        <p14:creationId xmlns:p14="http://schemas.microsoft.com/office/powerpoint/2010/main" val="4091996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1617AC-7CD2-43B9-AA09-A12EDCD49E45}"/>
              </a:ext>
            </a:extLst>
          </p:cNvPr>
          <p:cNvPicPr>
            <a:picLocks noChangeAspect="1"/>
          </p:cNvPicPr>
          <p:nvPr/>
        </p:nvPicPr>
        <p:blipFill>
          <a:blip r:embed="rId2"/>
          <a:stretch>
            <a:fillRect/>
          </a:stretch>
        </p:blipFill>
        <p:spPr>
          <a:xfrm>
            <a:off x="1721922" y="129081"/>
            <a:ext cx="8947790" cy="6521101"/>
          </a:xfrm>
          <a:prstGeom prst="rect">
            <a:avLst/>
          </a:prstGeom>
        </p:spPr>
      </p:pic>
    </p:spTree>
    <p:extLst>
      <p:ext uri="{BB962C8B-B14F-4D97-AF65-F5344CB8AC3E}">
        <p14:creationId xmlns:p14="http://schemas.microsoft.com/office/powerpoint/2010/main" val="1926930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D9ADC9-834F-4A68-889C-C85DB2D4975B}"/>
              </a:ext>
            </a:extLst>
          </p:cNvPr>
          <p:cNvPicPr>
            <a:picLocks noChangeAspect="1"/>
          </p:cNvPicPr>
          <p:nvPr/>
        </p:nvPicPr>
        <p:blipFill>
          <a:blip r:embed="rId2"/>
          <a:stretch>
            <a:fillRect/>
          </a:stretch>
        </p:blipFill>
        <p:spPr>
          <a:xfrm>
            <a:off x="1666252" y="121722"/>
            <a:ext cx="8859496" cy="6614556"/>
          </a:xfrm>
          <a:prstGeom prst="rect">
            <a:avLst/>
          </a:prstGeom>
        </p:spPr>
      </p:pic>
    </p:spTree>
    <p:extLst>
      <p:ext uri="{BB962C8B-B14F-4D97-AF65-F5344CB8AC3E}">
        <p14:creationId xmlns:p14="http://schemas.microsoft.com/office/powerpoint/2010/main" val="850150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8C7327-FFDB-4ABF-B452-07A226174F8F}"/>
              </a:ext>
            </a:extLst>
          </p:cNvPr>
          <p:cNvPicPr>
            <a:picLocks noChangeAspect="1"/>
          </p:cNvPicPr>
          <p:nvPr/>
        </p:nvPicPr>
        <p:blipFill>
          <a:blip r:embed="rId2"/>
          <a:stretch>
            <a:fillRect/>
          </a:stretch>
        </p:blipFill>
        <p:spPr>
          <a:xfrm>
            <a:off x="1579419" y="174480"/>
            <a:ext cx="9049818" cy="6511328"/>
          </a:xfrm>
          <a:prstGeom prst="rect">
            <a:avLst/>
          </a:prstGeom>
        </p:spPr>
      </p:pic>
    </p:spTree>
    <p:extLst>
      <p:ext uri="{BB962C8B-B14F-4D97-AF65-F5344CB8AC3E}">
        <p14:creationId xmlns:p14="http://schemas.microsoft.com/office/powerpoint/2010/main" val="77975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E99F8B-49E9-4A50-9EA4-34B21323D9EB}"/>
              </a:ext>
            </a:extLst>
          </p:cNvPr>
          <p:cNvPicPr>
            <a:picLocks noChangeAspect="1"/>
          </p:cNvPicPr>
          <p:nvPr/>
        </p:nvPicPr>
        <p:blipFill>
          <a:blip r:embed="rId2"/>
          <a:stretch>
            <a:fillRect/>
          </a:stretch>
        </p:blipFill>
        <p:spPr>
          <a:xfrm>
            <a:off x="451264" y="215177"/>
            <a:ext cx="5906161" cy="4083689"/>
          </a:xfrm>
          <a:prstGeom prst="rect">
            <a:avLst/>
          </a:prstGeom>
        </p:spPr>
      </p:pic>
      <p:pic>
        <p:nvPicPr>
          <p:cNvPr id="3" name="Picture 2">
            <a:extLst>
              <a:ext uri="{FF2B5EF4-FFF2-40B4-BE49-F238E27FC236}">
                <a16:creationId xmlns:a16="http://schemas.microsoft.com/office/drawing/2014/main" id="{FBA08252-BF13-4AC0-A928-5E9FEDC4E5BD}"/>
              </a:ext>
            </a:extLst>
          </p:cNvPr>
          <p:cNvPicPr>
            <a:picLocks noChangeAspect="1"/>
          </p:cNvPicPr>
          <p:nvPr/>
        </p:nvPicPr>
        <p:blipFill>
          <a:blip r:embed="rId3"/>
          <a:stretch>
            <a:fillRect/>
          </a:stretch>
        </p:blipFill>
        <p:spPr>
          <a:xfrm>
            <a:off x="1926956" y="4694649"/>
            <a:ext cx="7934325" cy="2066925"/>
          </a:xfrm>
          <a:prstGeom prst="rect">
            <a:avLst/>
          </a:prstGeom>
        </p:spPr>
      </p:pic>
      <p:pic>
        <p:nvPicPr>
          <p:cNvPr id="4" name="Picture 3">
            <a:extLst>
              <a:ext uri="{FF2B5EF4-FFF2-40B4-BE49-F238E27FC236}">
                <a16:creationId xmlns:a16="http://schemas.microsoft.com/office/drawing/2014/main" id="{843F5B03-D25A-4635-8EF2-0EF3E734759F}"/>
              </a:ext>
            </a:extLst>
          </p:cNvPr>
          <p:cNvPicPr>
            <a:picLocks noChangeAspect="1"/>
          </p:cNvPicPr>
          <p:nvPr/>
        </p:nvPicPr>
        <p:blipFill>
          <a:blip r:embed="rId4"/>
          <a:stretch>
            <a:fillRect/>
          </a:stretch>
        </p:blipFill>
        <p:spPr>
          <a:xfrm>
            <a:off x="6657603" y="412482"/>
            <a:ext cx="2819400" cy="1971675"/>
          </a:xfrm>
          <a:prstGeom prst="rect">
            <a:avLst/>
          </a:prstGeom>
        </p:spPr>
      </p:pic>
      <p:pic>
        <p:nvPicPr>
          <p:cNvPr id="5" name="Picture 4">
            <a:extLst>
              <a:ext uri="{FF2B5EF4-FFF2-40B4-BE49-F238E27FC236}">
                <a16:creationId xmlns:a16="http://schemas.microsoft.com/office/drawing/2014/main" id="{40480B75-A039-4C37-9385-523D51E0349E}"/>
              </a:ext>
            </a:extLst>
          </p:cNvPr>
          <p:cNvPicPr>
            <a:picLocks noChangeAspect="1"/>
          </p:cNvPicPr>
          <p:nvPr/>
        </p:nvPicPr>
        <p:blipFill>
          <a:blip r:embed="rId5"/>
          <a:stretch>
            <a:fillRect/>
          </a:stretch>
        </p:blipFill>
        <p:spPr>
          <a:xfrm>
            <a:off x="8807036" y="2473594"/>
            <a:ext cx="2933700" cy="2000250"/>
          </a:xfrm>
          <a:prstGeom prst="rect">
            <a:avLst/>
          </a:prstGeom>
        </p:spPr>
      </p:pic>
    </p:spTree>
    <p:extLst>
      <p:ext uri="{BB962C8B-B14F-4D97-AF65-F5344CB8AC3E}">
        <p14:creationId xmlns:p14="http://schemas.microsoft.com/office/powerpoint/2010/main" val="3251662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1F7268A-E054-4BF1-90D4-F192946D7478}"/>
              </a:ext>
            </a:extLst>
          </p:cNvPr>
          <p:cNvPicPr>
            <a:picLocks noChangeAspect="1"/>
          </p:cNvPicPr>
          <p:nvPr/>
        </p:nvPicPr>
        <p:blipFill>
          <a:blip r:embed="rId2"/>
          <a:stretch>
            <a:fillRect/>
          </a:stretch>
        </p:blipFill>
        <p:spPr>
          <a:xfrm>
            <a:off x="175701" y="1171822"/>
            <a:ext cx="6897056" cy="5074599"/>
          </a:xfrm>
          <a:prstGeom prst="rect">
            <a:avLst/>
          </a:prstGeom>
        </p:spPr>
      </p:pic>
      <p:pic>
        <p:nvPicPr>
          <p:cNvPr id="3" name="Picture 2">
            <a:extLst>
              <a:ext uri="{FF2B5EF4-FFF2-40B4-BE49-F238E27FC236}">
                <a16:creationId xmlns:a16="http://schemas.microsoft.com/office/drawing/2014/main" id="{9C16C8E8-0829-4C4B-B4DD-DE55316C6673}"/>
              </a:ext>
            </a:extLst>
          </p:cNvPr>
          <p:cNvPicPr>
            <a:picLocks noChangeAspect="1"/>
          </p:cNvPicPr>
          <p:nvPr/>
        </p:nvPicPr>
        <p:blipFill>
          <a:blip r:embed="rId3"/>
          <a:stretch>
            <a:fillRect/>
          </a:stretch>
        </p:blipFill>
        <p:spPr>
          <a:xfrm>
            <a:off x="7180946" y="1171822"/>
            <a:ext cx="4835353" cy="2799113"/>
          </a:xfrm>
          <a:prstGeom prst="rect">
            <a:avLst/>
          </a:prstGeom>
        </p:spPr>
      </p:pic>
    </p:spTree>
    <p:extLst>
      <p:ext uri="{BB962C8B-B14F-4D97-AF65-F5344CB8AC3E}">
        <p14:creationId xmlns:p14="http://schemas.microsoft.com/office/powerpoint/2010/main" val="1630079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8338EAF-3E37-4044-AECC-24EAF4C8888D}"/>
              </a:ext>
            </a:extLst>
          </p:cNvPr>
          <p:cNvPicPr>
            <a:picLocks noChangeAspect="1"/>
          </p:cNvPicPr>
          <p:nvPr/>
        </p:nvPicPr>
        <p:blipFill>
          <a:blip r:embed="rId2"/>
          <a:stretch>
            <a:fillRect/>
          </a:stretch>
        </p:blipFill>
        <p:spPr>
          <a:xfrm>
            <a:off x="1743321" y="193991"/>
            <a:ext cx="8885093" cy="6470017"/>
          </a:xfrm>
          <a:prstGeom prst="rect">
            <a:avLst/>
          </a:prstGeom>
        </p:spPr>
      </p:pic>
    </p:spTree>
    <p:extLst>
      <p:ext uri="{BB962C8B-B14F-4D97-AF65-F5344CB8AC3E}">
        <p14:creationId xmlns:p14="http://schemas.microsoft.com/office/powerpoint/2010/main" val="35895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BFF7AD5-6C59-4CC4-81BC-CAEAF778D852}"/>
              </a:ext>
            </a:extLst>
          </p:cNvPr>
          <p:cNvPicPr>
            <a:picLocks noChangeAspect="1"/>
          </p:cNvPicPr>
          <p:nvPr/>
        </p:nvPicPr>
        <p:blipFill>
          <a:blip r:embed="rId2"/>
          <a:stretch>
            <a:fillRect/>
          </a:stretch>
        </p:blipFill>
        <p:spPr>
          <a:xfrm>
            <a:off x="1353972" y="96177"/>
            <a:ext cx="9372440" cy="6649007"/>
          </a:xfrm>
          <a:prstGeom prst="rect">
            <a:avLst/>
          </a:prstGeom>
        </p:spPr>
      </p:pic>
    </p:spTree>
    <p:extLst>
      <p:ext uri="{BB962C8B-B14F-4D97-AF65-F5344CB8AC3E}">
        <p14:creationId xmlns:p14="http://schemas.microsoft.com/office/powerpoint/2010/main" val="16167341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5305AA-08D0-4C91-A1AB-1993CE7733DA}"/>
              </a:ext>
            </a:extLst>
          </p:cNvPr>
          <p:cNvSpPr/>
          <p:nvPr/>
        </p:nvSpPr>
        <p:spPr>
          <a:xfrm>
            <a:off x="1858798" y="618092"/>
            <a:ext cx="7666330" cy="646331"/>
          </a:xfrm>
          <a:prstGeom prst="rect">
            <a:avLst/>
          </a:prstGeom>
        </p:spPr>
        <p:txBody>
          <a:bodyPr wrap="none">
            <a:spAutoFit/>
          </a:bodyPr>
          <a:lstStyle/>
          <a:p>
            <a:pPr algn="ctr"/>
            <a:r>
              <a:rPr lang="en-US" sz="3600" b="1" dirty="0">
                <a:solidFill>
                  <a:srgbClr val="FF0000"/>
                </a:solidFill>
                <a:latin typeface="Lato"/>
              </a:rPr>
              <a:t>How does anxiety effect my body?</a:t>
            </a:r>
            <a:endParaRPr lang="en-US" sz="3600" dirty="0">
              <a:solidFill>
                <a:srgbClr val="FF0000"/>
              </a:solidFill>
              <a:latin typeface="Lato"/>
            </a:endParaRPr>
          </a:p>
        </p:txBody>
      </p:sp>
      <p:sp>
        <p:nvSpPr>
          <p:cNvPr id="3" name="TextBox 2">
            <a:extLst>
              <a:ext uri="{FF2B5EF4-FFF2-40B4-BE49-F238E27FC236}">
                <a16:creationId xmlns:a16="http://schemas.microsoft.com/office/drawing/2014/main" id="{31097811-E7C6-4CF9-B869-F973A4174848}"/>
              </a:ext>
            </a:extLst>
          </p:cNvPr>
          <p:cNvSpPr txBox="1"/>
          <p:nvPr/>
        </p:nvSpPr>
        <p:spPr>
          <a:xfrm>
            <a:off x="659219" y="1455084"/>
            <a:ext cx="11111023" cy="400110"/>
          </a:xfrm>
          <a:prstGeom prst="rect">
            <a:avLst/>
          </a:prstGeom>
          <a:noFill/>
        </p:spPr>
        <p:txBody>
          <a:bodyPr wrap="square" rtlCol="0">
            <a:spAutoFit/>
          </a:bodyPr>
          <a:lstStyle/>
          <a:p>
            <a:r>
              <a:rPr lang="en-US" sz="2000" b="1" dirty="0">
                <a:solidFill>
                  <a:srgbClr val="7030A0"/>
                </a:solidFill>
              </a:rPr>
              <a:t>How to help your child understand what happens to their body when they are anxious?</a:t>
            </a:r>
            <a:endParaRPr lang="en-US" sz="2000" dirty="0">
              <a:solidFill>
                <a:srgbClr val="7030A0"/>
              </a:solidFill>
            </a:endParaRPr>
          </a:p>
        </p:txBody>
      </p:sp>
      <p:pic>
        <p:nvPicPr>
          <p:cNvPr id="4" name="Picture 3">
            <a:extLst>
              <a:ext uri="{FF2B5EF4-FFF2-40B4-BE49-F238E27FC236}">
                <a16:creationId xmlns:a16="http://schemas.microsoft.com/office/drawing/2014/main" id="{1735E1FF-1840-4A3A-BA9B-3C5528DC4599}"/>
              </a:ext>
            </a:extLst>
          </p:cNvPr>
          <p:cNvPicPr>
            <a:picLocks noChangeAspect="1"/>
          </p:cNvPicPr>
          <p:nvPr/>
        </p:nvPicPr>
        <p:blipFill>
          <a:blip r:embed="rId2"/>
          <a:stretch>
            <a:fillRect/>
          </a:stretch>
        </p:blipFill>
        <p:spPr>
          <a:xfrm>
            <a:off x="330412" y="2050682"/>
            <a:ext cx="4385898" cy="4435178"/>
          </a:xfrm>
          <a:prstGeom prst="rect">
            <a:avLst/>
          </a:prstGeom>
        </p:spPr>
      </p:pic>
      <p:sp>
        <p:nvSpPr>
          <p:cNvPr id="5" name="Rectangle 4">
            <a:extLst>
              <a:ext uri="{FF2B5EF4-FFF2-40B4-BE49-F238E27FC236}">
                <a16:creationId xmlns:a16="http://schemas.microsoft.com/office/drawing/2014/main" id="{5872261B-52CB-487D-8B2E-4F25425C08F8}"/>
              </a:ext>
            </a:extLst>
          </p:cNvPr>
          <p:cNvSpPr/>
          <p:nvPr/>
        </p:nvSpPr>
        <p:spPr>
          <a:xfrm>
            <a:off x="6948377" y="3273745"/>
            <a:ext cx="2626242" cy="369332"/>
          </a:xfrm>
          <a:prstGeom prst="rect">
            <a:avLst/>
          </a:prstGeom>
        </p:spPr>
        <p:txBody>
          <a:bodyPr wrap="square">
            <a:spAutoFit/>
          </a:bodyPr>
          <a:lstStyle/>
          <a:p>
            <a:endParaRPr lang="en-GB" dirty="0"/>
          </a:p>
        </p:txBody>
      </p:sp>
      <p:sp>
        <p:nvSpPr>
          <p:cNvPr id="6" name="TextBox 5">
            <a:extLst>
              <a:ext uri="{FF2B5EF4-FFF2-40B4-BE49-F238E27FC236}">
                <a16:creationId xmlns:a16="http://schemas.microsoft.com/office/drawing/2014/main" id="{69182FC7-13D6-41BE-B044-81EA21D2C6C6}"/>
              </a:ext>
            </a:extLst>
          </p:cNvPr>
          <p:cNvSpPr txBox="1"/>
          <p:nvPr/>
        </p:nvSpPr>
        <p:spPr>
          <a:xfrm>
            <a:off x="7006856" y="5010743"/>
            <a:ext cx="1254642" cy="571350"/>
          </a:xfrm>
          <a:prstGeom prst="rect">
            <a:avLst/>
          </a:prstGeom>
          <a:noFill/>
        </p:spPr>
        <p:txBody>
          <a:bodyPr wrap="square" rtlCol="0">
            <a:spAutoFit/>
          </a:bodyPr>
          <a:lstStyle/>
          <a:p>
            <a:endParaRPr lang="en-GB" dirty="0"/>
          </a:p>
        </p:txBody>
      </p:sp>
      <p:pic>
        <p:nvPicPr>
          <p:cNvPr id="9" name="Picture 8">
            <a:extLst>
              <a:ext uri="{FF2B5EF4-FFF2-40B4-BE49-F238E27FC236}">
                <a16:creationId xmlns:a16="http://schemas.microsoft.com/office/drawing/2014/main" id="{7C797AEE-777A-4FF9-B60F-03F48337E16E}"/>
              </a:ext>
            </a:extLst>
          </p:cNvPr>
          <p:cNvPicPr>
            <a:picLocks noChangeAspect="1"/>
          </p:cNvPicPr>
          <p:nvPr/>
        </p:nvPicPr>
        <p:blipFill>
          <a:blip r:embed="rId3"/>
          <a:stretch>
            <a:fillRect/>
          </a:stretch>
        </p:blipFill>
        <p:spPr>
          <a:xfrm>
            <a:off x="4883031" y="2308539"/>
            <a:ext cx="7172867" cy="3273554"/>
          </a:xfrm>
          <a:prstGeom prst="rect">
            <a:avLst/>
          </a:prstGeom>
        </p:spPr>
      </p:pic>
    </p:spTree>
    <p:extLst>
      <p:ext uri="{BB962C8B-B14F-4D97-AF65-F5344CB8AC3E}">
        <p14:creationId xmlns:p14="http://schemas.microsoft.com/office/powerpoint/2010/main" val="795347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A7CA0B-1296-41AD-A5B1-24260BBA4FBD}"/>
              </a:ext>
            </a:extLst>
          </p:cNvPr>
          <p:cNvPicPr>
            <a:picLocks noChangeAspect="1"/>
          </p:cNvPicPr>
          <p:nvPr/>
        </p:nvPicPr>
        <p:blipFill>
          <a:blip r:embed="rId2"/>
          <a:stretch>
            <a:fillRect/>
          </a:stretch>
        </p:blipFill>
        <p:spPr>
          <a:xfrm>
            <a:off x="1866900" y="214312"/>
            <a:ext cx="8458200" cy="6429375"/>
          </a:xfrm>
          <a:prstGeom prst="rect">
            <a:avLst/>
          </a:prstGeom>
        </p:spPr>
      </p:pic>
    </p:spTree>
    <p:extLst>
      <p:ext uri="{BB962C8B-B14F-4D97-AF65-F5344CB8AC3E}">
        <p14:creationId xmlns:p14="http://schemas.microsoft.com/office/powerpoint/2010/main" val="575969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64631F-877A-42FC-88CE-9A8B5CBD9340}"/>
              </a:ext>
            </a:extLst>
          </p:cNvPr>
          <p:cNvSpPr/>
          <p:nvPr/>
        </p:nvSpPr>
        <p:spPr>
          <a:xfrm>
            <a:off x="1030211" y="508521"/>
            <a:ext cx="5391853" cy="830997"/>
          </a:xfrm>
          <a:prstGeom prst="rect">
            <a:avLst/>
          </a:prstGeom>
        </p:spPr>
        <p:txBody>
          <a:bodyPr wrap="square">
            <a:spAutoFit/>
          </a:bodyPr>
          <a:lstStyle/>
          <a:p>
            <a:pPr algn="ctr"/>
            <a:r>
              <a:rPr lang="en-GB" sz="4800" b="1" u="sng" dirty="0">
                <a:solidFill>
                  <a:srgbClr val="FF0000"/>
                </a:solidFill>
                <a:latin typeface="Lato"/>
              </a:rPr>
              <a:t>How am I feeling?</a:t>
            </a:r>
            <a:endParaRPr lang="en-GB" sz="4800" u="sng" dirty="0">
              <a:solidFill>
                <a:srgbClr val="FF0000"/>
              </a:solidFill>
              <a:latin typeface="Lato"/>
            </a:endParaRPr>
          </a:p>
        </p:txBody>
      </p:sp>
      <p:sp>
        <p:nvSpPr>
          <p:cNvPr id="3" name="TextBox 2">
            <a:extLst>
              <a:ext uri="{FF2B5EF4-FFF2-40B4-BE49-F238E27FC236}">
                <a16:creationId xmlns:a16="http://schemas.microsoft.com/office/drawing/2014/main" id="{3C5ED32A-5706-4F8B-B7FE-32A41A910357}"/>
              </a:ext>
            </a:extLst>
          </p:cNvPr>
          <p:cNvSpPr txBox="1"/>
          <p:nvPr/>
        </p:nvSpPr>
        <p:spPr>
          <a:xfrm>
            <a:off x="1030211" y="1474768"/>
            <a:ext cx="4136066" cy="5447645"/>
          </a:xfrm>
          <a:prstGeom prst="rect">
            <a:avLst/>
          </a:prstGeom>
          <a:noFill/>
        </p:spPr>
        <p:txBody>
          <a:bodyPr wrap="square" rtlCol="0">
            <a:spAutoFit/>
          </a:bodyPr>
          <a:lstStyle/>
          <a:p>
            <a:r>
              <a:rPr lang="en-US" sz="2200" dirty="0"/>
              <a:t>Using a </a:t>
            </a:r>
            <a:r>
              <a:rPr lang="en-US" sz="2200" b="1" dirty="0">
                <a:solidFill>
                  <a:srgbClr val="7030A0"/>
                </a:solidFill>
              </a:rPr>
              <a:t>feelings thermometer </a:t>
            </a:r>
            <a:r>
              <a:rPr lang="en-US" sz="2200" dirty="0"/>
              <a:t>is a great tool to help us </a:t>
            </a:r>
            <a:r>
              <a:rPr lang="en-US" sz="2200" dirty="0" err="1"/>
              <a:t>recognise</a:t>
            </a:r>
            <a:r>
              <a:rPr lang="en-US" sz="2200" dirty="0"/>
              <a:t> what feelings we might be experiencing in any given moment.</a:t>
            </a:r>
          </a:p>
          <a:p>
            <a:endParaRPr lang="en-US" sz="2200" dirty="0"/>
          </a:p>
          <a:p>
            <a:r>
              <a:rPr lang="en-US" sz="2200" dirty="0"/>
              <a:t>Why not get your child to design a picture of themselves that they can cut out and stick on with a piece of </a:t>
            </a:r>
            <a:r>
              <a:rPr lang="en-US" sz="2200" dirty="0" err="1"/>
              <a:t>blu</a:t>
            </a:r>
            <a:r>
              <a:rPr lang="en-US" sz="2200" dirty="0"/>
              <a:t> tack at different points during the day. This would help your child to be aware of the feelings but also support you in knowing how they are feeling as they approach different tasks. </a:t>
            </a:r>
          </a:p>
          <a:p>
            <a:endParaRPr lang="en-GB" dirty="0"/>
          </a:p>
        </p:txBody>
      </p:sp>
      <p:pic>
        <p:nvPicPr>
          <p:cNvPr id="2050" name="Picture 2" descr="https://lh6.googleusercontent.com/N_hZInrEiJ1BoI5uMjM8feFPwwk29LqWwhRKns2bFAzIj6ylyFG9qtp-xueAnMn9boCkhobp6Zp22acAA6DnAd8ceP1ynRDlu5e810ySU6n-Vy-3Uw=w1280">
            <a:extLst>
              <a:ext uri="{FF2B5EF4-FFF2-40B4-BE49-F238E27FC236}">
                <a16:creationId xmlns:a16="http://schemas.microsoft.com/office/drawing/2014/main" id="{33653DAB-EBC6-4A86-8704-107F5F23A1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9909" y="274140"/>
            <a:ext cx="4716222" cy="6309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283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86E180-98E5-4125-922A-44481ED34952}"/>
              </a:ext>
            </a:extLst>
          </p:cNvPr>
          <p:cNvSpPr/>
          <p:nvPr/>
        </p:nvSpPr>
        <p:spPr>
          <a:xfrm>
            <a:off x="2868722" y="309449"/>
            <a:ext cx="5582683" cy="769441"/>
          </a:xfrm>
          <a:prstGeom prst="rect">
            <a:avLst/>
          </a:prstGeom>
        </p:spPr>
        <p:txBody>
          <a:bodyPr wrap="none">
            <a:spAutoFit/>
          </a:bodyPr>
          <a:lstStyle/>
          <a:p>
            <a:pPr algn="ctr"/>
            <a:r>
              <a:rPr lang="en-GB" sz="4000" b="1" dirty="0">
                <a:solidFill>
                  <a:srgbClr val="FF0000"/>
                </a:solidFill>
                <a:latin typeface="Lato"/>
              </a:rPr>
              <a:t>Talking about </a:t>
            </a:r>
            <a:r>
              <a:rPr lang="en-GB" sz="4400" b="1" dirty="0">
                <a:solidFill>
                  <a:srgbClr val="FF0000"/>
                </a:solidFill>
                <a:latin typeface="Lato"/>
              </a:rPr>
              <a:t>worries</a:t>
            </a:r>
            <a:endParaRPr lang="en-GB" sz="4400" dirty="0">
              <a:solidFill>
                <a:srgbClr val="FF0000"/>
              </a:solidFill>
              <a:latin typeface="Lato"/>
            </a:endParaRPr>
          </a:p>
        </p:txBody>
      </p:sp>
      <p:sp>
        <p:nvSpPr>
          <p:cNvPr id="3" name="Rectangle 2">
            <a:extLst>
              <a:ext uri="{FF2B5EF4-FFF2-40B4-BE49-F238E27FC236}">
                <a16:creationId xmlns:a16="http://schemas.microsoft.com/office/drawing/2014/main" id="{1F83853B-6040-4A13-8EAA-730BBD259530}"/>
              </a:ext>
            </a:extLst>
          </p:cNvPr>
          <p:cNvSpPr/>
          <p:nvPr/>
        </p:nvSpPr>
        <p:spPr>
          <a:xfrm>
            <a:off x="584792" y="1632466"/>
            <a:ext cx="7687338" cy="4647426"/>
          </a:xfrm>
          <a:prstGeom prst="rect">
            <a:avLst/>
          </a:prstGeom>
        </p:spPr>
        <p:txBody>
          <a:bodyPr wrap="square">
            <a:spAutoFit/>
          </a:bodyPr>
          <a:lstStyle/>
          <a:p>
            <a:r>
              <a:rPr lang="en-GB" sz="2000" b="1" u="sng" dirty="0">
                <a:solidFill>
                  <a:srgbClr val="7030A0"/>
                </a:solidFill>
              </a:rPr>
              <a:t>How to Make Your Own Worry Doll</a:t>
            </a:r>
          </a:p>
          <a:p>
            <a:endParaRPr lang="en-GB" sz="2000" b="1" u="sng" dirty="0">
              <a:solidFill>
                <a:srgbClr val="7030A0"/>
              </a:solidFill>
            </a:endParaRPr>
          </a:p>
          <a:p>
            <a:r>
              <a:rPr lang="en-GB" sz="1600" dirty="0"/>
              <a:t>A worry doll is a great way of helping you to think about and manage your worries. If you</a:t>
            </a:r>
          </a:p>
          <a:p>
            <a:r>
              <a:rPr lang="en-GB" sz="1600" dirty="0"/>
              <a:t>are worried about something like a test at school, moving house or a friendship difficulty, a</a:t>
            </a:r>
          </a:p>
          <a:p>
            <a:r>
              <a:rPr lang="en-GB" sz="1600" dirty="0"/>
              <a:t>worry doll can help.</a:t>
            </a:r>
          </a:p>
          <a:p>
            <a:endParaRPr lang="en-GB" sz="1600" dirty="0"/>
          </a:p>
          <a:p>
            <a:r>
              <a:rPr lang="en-GB" sz="1600" dirty="0"/>
              <a:t>By sharing the worry with the worry doll, you can give yourself time to think about what is</a:t>
            </a:r>
          </a:p>
          <a:p>
            <a:r>
              <a:rPr lang="en-GB" sz="1600" dirty="0"/>
              <a:t>worrying you. Sharing these thoughts with the worry doll can help you to feel better and may</a:t>
            </a:r>
          </a:p>
          <a:p>
            <a:r>
              <a:rPr lang="en-GB" sz="1600" dirty="0"/>
              <a:t>even help you to solve the worry yourself.</a:t>
            </a:r>
          </a:p>
          <a:p>
            <a:endParaRPr lang="en-GB" sz="1600" dirty="0"/>
          </a:p>
          <a:p>
            <a:r>
              <a:rPr lang="en-GB" sz="1600" dirty="0"/>
              <a:t>The idea is that you share one worry with one worry doll. You tell the worry doll your worry</a:t>
            </a:r>
          </a:p>
          <a:p>
            <a:r>
              <a:rPr lang="en-GB" sz="1600" dirty="0"/>
              <a:t>at night time and then put the worry doll under your pillow. Hopefully, when you wake up,</a:t>
            </a:r>
          </a:p>
          <a:p>
            <a:r>
              <a:rPr lang="en-GB" sz="1600" dirty="0"/>
              <a:t>your worries will have reduced and you will feel calmer for the day ahead.</a:t>
            </a:r>
          </a:p>
          <a:p>
            <a:endParaRPr lang="en-GB" sz="1600" dirty="0"/>
          </a:p>
          <a:p>
            <a:r>
              <a:rPr lang="en-GB" sz="1600" dirty="0"/>
              <a:t>There are several ways you can make a worry doll. How you choose to make a worry doll is</a:t>
            </a:r>
          </a:p>
          <a:p>
            <a:r>
              <a:rPr lang="en-GB" sz="1600" dirty="0"/>
              <a:t>entirely up to you. You could even make a worry pet or a worry animal!</a:t>
            </a:r>
          </a:p>
        </p:txBody>
      </p:sp>
      <p:pic>
        <p:nvPicPr>
          <p:cNvPr id="3074" name="Picture 2" descr="Doll 2 Worry Dolls Anxiety Anxious Stress Strategy Worries Troubles PSHE">
            <a:extLst>
              <a:ext uri="{FF2B5EF4-FFF2-40B4-BE49-F238E27FC236}">
                <a16:creationId xmlns:a16="http://schemas.microsoft.com/office/drawing/2014/main" id="{BFF951A6-23D8-49D6-81F8-19BCF72F4D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4298" y="525315"/>
            <a:ext cx="5842811" cy="300037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WORRY DOLLS - Mini Mad Things">
            <a:extLst>
              <a:ext uri="{FF2B5EF4-FFF2-40B4-BE49-F238E27FC236}">
                <a16:creationId xmlns:a16="http://schemas.microsoft.com/office/drawing/2014/main" id="{1BAEBC43-46BA-4539-949A-346B5C04F0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250" y="3919094"/>
            <a:ext cx="2413591" cy="2413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60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80FB70-44E2-4537-A776-FA378D76B31E}"/>
              </a:ext>
            </a:extLst>
          </p:cNvPr>
          <p:cNvPicPr>
            <a:picLocks noChangeAspect="1"/>
          </p:cNvPicPr>
          <p:nvPr/>
        </p:nvPicPr>
        <p:blipFill>
          <a:blip r:embed="rId2"/>
          <a:stretch>
            <a:fillRect/>
          </a:stretch>
        </p:blipFill>
        <p:spPr>
          <a:xfrm>
            <a:off x="839973" y="442912"/>
            <a:ext cx="7995684" cy="5972175"/>
          </a:xfrm>
          <a:prstGeom prst="rect">
            <a:avLst/>
          </a:prstGeom>
        </p:spPr>
      </p:pic>
      <p:pic>
        <p:nvPicPr>
          <p:cNvPr id="5" name="Picture 4" descr="Worry Dolls Anxiety Anxious Stress Strategy Worries Troubles PSHE">
            <a:extLst>
              <a:ext uri="{FF2B5EF4-FFF2-40B4-BE49-F238E27FC236}">
                <a16:creationId xmlns:a16="http://schemas.microsoft.com/office/drawing/2014/main" id="{0F2D447F-586C-47F3-B959-BA61308EEB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178" y="1928811"/>
            <a:ext cx="6000750" cy="300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508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63BCE4-49EF-47CB-8D38-BE7B86FDE6E1}"/>
              </a:ext>
            </a:extLst>
          </p:cNvPr>
          <p:cNvSpPr/>
          <p:nvPr/>
        </p:nvSpPr>
        <p:spPr>
          <a:xfrm>
            <a:off x="3491687" y="243468"/>
            <a:ext cx="7880941" cy="830997"/>
          </a:xfrm>
          <a:prstGeom prst="rect">
            <a:avLst/>
          </a:prstGeom>
        </p:spPr>
        <p:txBody>
          <a:bodyPr wrap="square">
            <a:spAutoFit/>
          </a:bodyPr>
          <a:lstStyle/>
          <a:p>
            <a:r>
              <a:rPr lang="en-US" sz="3600" b="1" dirty="0">
                <a:solidFill>
                  <a:srgbClr val="FF0000"/>
                </a:solidFill>
                <a:latin typeface="Lato"/>
              </a:rPr>
              <a:t>        </a:t>
            </a:r>
            <a:r>
              <a:rPr lang="en-US" sz="4800" b="1" dirty="0">
                <a:solidFill>
                  <a:srgbClr val="FF0000"/>
                </a:solidFill>
                <a:latin typeface="Lato"/>
              </a:rPr>
              <a:t>My bag of worries</a:t>
            </a:r>
          </a:p>
        </p:txBody>
      </p:sp>
      <p:pic>
        <p:nvPicPr>
          <p:cNvPr id="5122" name="Picture 2" descr="The Huge Bag of Worries eBook: Ironside, Virginia, Rodgers, Frank:  Amazon.co.uk: Kindle Store">
            <a:extLst>
              <a:ext uri="{FF2B5EF4-FFF2-40B4-BE49-F238E27FC236}">
                <a16:creationId xmlns:a16="http://schemas.microsoft.com/office/drawing/2014/main" id="{F086D0B7-2BD7-4066-BA5B-332C000024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074" y="289325"/>
            <a:ext cx="3336663" cy="423499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BB6C9D1-A75B-4D49-935C-9F81BC8086E8}"/>
              </a:ext>
            </a:extLst>
          </p:cNvPr>
          <p:cNvSpPr txBox="1"/>
          <p:nvPr/>
        </p:nvSpPr>
        <p:spPr>
          <a:xfrm>
            <a:off x="482673" y="4829139"/>
            <a:ext cx="2476500" cy="1200329"/>
          </a:xfrm>
          <a:prstGeom prst="rect">
            <a:avLst/>
          </a:prstGeom>
          <a:noFill/>
        </p:spPr>
        <p:txBody>
          <a:bodyPr wrap="square" rtlCol="0">
            <a:spAutoFit/>
          </a:bodyPr>
          <a:lstStyle/>
          <a:p>
            <a:r>
              <a:rPr lang="en-US" sz="2400" b="1" dirty="0">
                <a:solidFill>
                  <a:srgbClr val="0070C0"/>
                </a:solidFill>
              </a:rPr>
              <a:t>This is a great book to read to your children</a:t>
            </a:r>
            <a:r>
              <a:rPr lang="en-US" dirty="0">
                <a:solidFill>
                  <a:srgbClr val="0070C0"/>
                </a:solidFill>
              </a:rPr>
              <a:t>.</a:t>
            </a:r>
            <a:endParaRPr lang="en-GB" dirty="0">
              <a:solidFill>
                <a:srgbClr val="0070C0"/>
              </a:solidFill>
            </a:endParaRPr>
          </a:p>
        </p:txBody>
      </p:sp>
      <p:pic>
        <p:nvPicPr>
          <p:cNvPr id="4" name="Picture 3">
            <a:extLst>
              <a:ext uri="{FF2B5EF4-FFF2-40B4-BE49-F238E27FC236}">
                <a16:creationId xmlns:a16="http://schemas.microsoft.com/office/drawing/2014/main" id="{A5845DDA-52BD-4B6F-809B-8F4EB153E9BB}"/>
              </a:ext>
            </a:extLst>
          </p:cNvPr>
          <p:cNvPicPr>
            <a:picLocks noChangeAspect="1"/>
          </p:cNvPicPr>
          <p:nvPr/>
        </p:nvPicPr>
        <p:blipFill>
          <a:blip r:embed="rId3"/>
          <a:stretch>
            <a:fillRect/>
          </a:stretch>
        </p:blipFill>
        <p:spPr>
          <a:xfrm>
            <a:off x="3728738" y="1659240"/>
            <a:ext cx="7980589" cy="3543339"/>
          </a:xfrm>
          <a:prstGeom prst="rect">
            <a:avLst/>
          </a:prstGeom>
        </p:spPr>
      </p:pic>
      <p:sp>
        <p:nvSpPr>
          <p:cNvPr id="5" name="TextBox 4">
            <a:extLst>
              <a:ext uri="{FF2B5EF4-FFF2-40B4-BE49-F238E27FC236}">
                <a16:creationId xmlns:a16="http://schemas.microsoft.com/office/drawing/2014/main" id="{9C4E875E-6E8A-4C2C-B07E-76138B7B4EE1}"/>
              </a:ext>
            </a:extLst>
          </p:cNvPr>
          <p:cNvSpPr txBox="1"/>
          <p:nvPr/>
        </p:nvSpPr>
        <p:spPr>
          <a:xfrm>
            <a:off x="4412510" y="1074465"/>
            <a:ext cx="6039293" cy="584775"/>
          </a:xfrm>
          <a:prstGeom prst="rect">
            <a:avLst/>
          </a:prstGeom>
          <a:noFill/>
        </p:spPr>
        <p:txBody>
          <a:bodyPr wrap="square" rtlCol="0">
            <a:spAutoFit/>
          </a:bodyPr>
          <a:lstStyle/>
          <a:p>
            <a:r>
              <a:rPr lang="en-US" sz="3200" b="1" dirty="0">
                <a:solidFill>
                  <a:srgbClr val="0070C0"/>
                </a:solidFill>
              </a:rPr>
              <a:t>Can you design your own bag?</a:t>
            </a:r>
            <a:endParaRPr lang="en-GB" sz="3200" b="1" dirty="0">
              <a:solidFill>
                <a:srgbClr val="0070C0"/>
              </a:solidFill>
            </a:endParaRPr>
          </a:p>
        </p:txBody>
      </p:sp>
      <p:pic>
        <p:nvPicPr>
          <p:cNvPr id="5124" name="Picture 4" descr="Handbag elegant fashion female outline Royalty Free Vector">
            <a:extLst>
              <a:ext uri="{FF2B5EF4-FFF2-40B4-BE49-F238E27FC236}">
                <a16:creationId xmlns:a16="http://schemas.microsoft.com/office/drawing/2014/main" id="{DBAFC872-B888-418E-AF9C-A287EA034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34211" y="4631538"/>
            <a:ext cx="1231463" cy="1811962"/>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6" descr="Bag Hand Drawn Outline Vector SVG Icon (6) - SVG Repo">
            <a:extLst>
              <a:ext uri="{FF2B5EF4-FFF2-40B4-BE49-F238E27FC236}">
                <a16:creationId xmlns:a16="http://schemas.microsoft.com/office/drawing/2014/main" id="{30C85553-CF6C-4798-8D4C-B1E50647A37C}"/>
              </a:ext>
            </a:extLst>
          </p:cNvPr>
          <p:cNvSpPr>
            <a:spLocks noChangeAspect="1" noChangeArrowheads="1"/>
          </p:cNvSpPr>
          <p:nvPr/>
        </p:nvSpPr>
        <p:spPr bwMode="auto">
          <a:xfrm>
            <a:off x="5943600" y="3429000"/>
            <a:ext cx="304800" cy="152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descr="Pin by Argyro on School things 2 | School bags, Drawing bag, Colouring pages">
            <a:extLst>
              <a:ext uri="{FF2B5EF4-FFF2-40B4-BE49-F238E27FC236}">
                <a16:creationId xmlns:a16="http://schemas.microsoft.com/office/drawing/2014/main" id="{4695D85D-E57E-4CBB-AF7D-38EA6F998F52}"/>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023911" y="4829139"/>
            <a:ext cx="1623060" cy="1916430"/>
          </a:xfrm>
          <a:prstGeom prst="rect">
            <a:avLst/>
          </a:prstGeom>
          <a:noFill/>
          <a:ln>
            <a:noFill/>
          </a:ln>
        </p:spPr>
      </p:pic>
      <p:pic>
        <p:nvPicPr>
          <p:cNvPr id="12" name="Picture 11" descr="Png File Svg - Outline Of A Bag Clipart - Full Size Clipart (#3694823) -  PinClipart">
            <a:extLst>
              <a:ext uri="{FF2B5EF4-FFF2-40B4-BE49-F238E27FC236}">
                <a16:creationId xmlns:a16="http://schemas.microsoft.com/office/drawing/2014/main" id="{E12116DA-A49F-477F-8028-A7B7439C57B3}"/>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5733873" y="4924631"/>
            <a:ext cx="1546225" cy="1616075"/>
          </a:xfrm>
          <a:prstGeom prst="rect">
            <a:avLst/>
          </a:prstGeom>
          <a:noFill/>
          <a:ln>
            <a:noFill/>
          </a:ln>
        </p:spPr>
      </p:pic>
      <p:pic>
        <p:nvPicPr>
          <p:cNvPr id="13" name="Picture 12" descr="Handbag Outline High Res Stock Images | Shutterstock">
            <a:extLst>
              <a:ext uri="{FF2B5EF4-FFF2-40B4-BE49-F238E27FC236}">
                <a16:creationId xmlns:a16="http://schemas.microsoft.com/office/drawing/2014/main" id="{EA1C5DCC-89CC-4508-A7B6-1B37F3DF4A26}"/>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7830842" y="4780169"/>
            <a:ext cx="1952625" cy="1905000"/>
          </a:xfrm>
          <a:prstGeom prst="rect">
            <a:avLst/>
          </a:prstGeom>
          <a:noFill/>
          <a:ln>
            <a:noFill/>
          </a:ln>
        </p:spPr>
      </p:pic>
      <p:pic>
        <p:nvPicPr>
          <p:cNvPr id="14" name="Picture 13" descr="White Bag Outline Png Clipart (#125639) - PinClipart">
            <a:extLst>
              <a:ext uri="{FF2B5EF4-FFF2-40B4-BE49-F238E27FC236}">
                <a16:creationId xmlns:a16="http://schemas.microsoft.com/office/drawing/2014/main" id="{A0C79BD5-75B5-4176-BD2F-F52D54557800}"/>
              </a:ext>
            </a:extLst>
          </p:cNvPr>
          <p:cNvPicPr/>
          <p:nvPr/>
        </p:nvPicPr>
        <p:blipFill>
          <a:blip r:embed="rId8">
            <a:extLst>
              <a:ext uri="{28A0092B-C50C-407E-A947-70E740481C1C}">
                <a14:useLocalDpi xmlns:a14="http://schemas.microsoft.com/office/drawing/2010/main" val="0"/>
              </a:ext>
            </a:extLst>
          </a:blip>
          <a:srcRect/>
          <a:stretch>
            <a:fillRect/>
          </a:stretch>
        </p:blipFill>
        <p:spPr bwMode="auto">
          <a:xfrm>
            <a:off x="9951984" y="336625"/>
            <a:ext cx="1920463" cy="1475680"/>
          </a:xfrm>
          <a:prstGeom prst="rect">
            <a:avLst/>
          </a:prstGeom>
          <a:noFill/>
          <a:ln>
            <a:noFill/>
          </a:ln>
        </p:spPr>
      </p:pic>
    </p:spTree>
    <p:extLst>
      <p:ext uri="{BB962C8B-B14F-4D97-AF65-F5344CB8AC3E}">
        <p14:creationId xmlns:p14="http://schemas.microsoft.com/office/powerpoint/2010/main" val="24185418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7D5F248-48B0-468F-A535-579F4E3C807A}"/>
              </a:ext>
            </a:extLst>
          </p:cNvPr>
          <p:cNvSpPr/>
          <p:nvPr/>
        </p:nvSpPr>
        <p:spPr>
          <a:xfrm>
            <a:off x="3263451" y="586194"/>
            <a:ext cx="5027146" cy="769441"/>
          </a:xfrm>
          <a:prstGeom prst="rect">
            <a:avLst/>
          </a:prstGeom>
        </p:spPr>
        <p:txBody>
          <a:bodyPr wrap="none">
            <a:spAutoFit/>
          </a:bodyPr>
          <a:lstStyle/>
          <a:p>
            <a:pPr algn="ctr"/>
            <a:r>
              <a:rPr lang="en-GB" sz="4400" b="1" dirty="0">
                <a:solidFill>
                  <a:srgbClr val="FF0000"/>
                </a:solidFill>
                <a:latin typeface="Lato"/>
              </a:rPr>
              <a:t>Coping Strategies </a:t>
            </a:r>
          </a:p>
        </p:txBody>
      </p:sp>
      <p:sp>
        <p:nvSpPr>
          <p:cNvPr id="4" name="Rectangle 3">
            <a:extLst>
              <a:ext uri="{FF2B5EF4-FFF2-40B4-BE49-F238E27FC236}">
                <a16:creationId xmlns:a16="http://schemas.microsoft.com/office/drawing/2014/main" id="{60619556-D7A5-4168-A5CC-035797BF1959}"/>
              </a:ext>
            </a:extLst>
          </p:cNvPr>
          <p:cNvSpPr/>
          <p:nvPr/>
        </p:nvSpPr>
        <p:spPr>
          <a:xfrm>
            <a:off x="1263503" y="1553482"/>
            <a:ext cx="9027041" cy="369332"/>
          </a:xfrm>
          <a:prstGeom prst="rect">
            <a:avLst/>
          </a:prstGeom>
        </p:spPr>
        <p:txBody>
          <a:bodyPr wrap="square">
            <a:spAutoFit/>
          </a:bodyPr>
          <a:lstStyle/>
          <a:p>
            <a:r>
              <a:rPr lang="en-US" b="0" i="0" dirty="0">
                <a:solidFill>
                  <a:srgbClr val="212121"/>
                </a:solidFill>
                <a:effectLst/>
                <a:latin typeface="Lato"/>
              </a:rPr>
              <a:t>Support your child to select the cards that they think would be useful to them. </a:t>
            </a:r>
            <a:endParaRPr lang="en-GB" dirty="0"/>
          </a:p>
        </p:txBody>
      </p:sp>
      <p:pic>
        <p:nvPicPr>
          <p:cNvPr id="5" name="Picture 4">
            <a:extLst>
              <a:ext uri="{FF2B5EF4-FFF2-40B4-BE49-F238E27FC236}">
                <a16:creationId xmlns:a16="http://schemas.microsoft.com/office/drawing/2014/main" id="{FFD6B5D6-B721-403D-B822-24DF8F776ED5}"/>
              </a:ext>
            </a:extLst>
          </p:cNvPr>
          <p:cNvPicPr>
            <a:picLocks noChangeAspect="1"/>
          </p:cNvPicPr>
          <p:nvPr/>
        </p:nvPicPr>
        <p:blipFill>
          <a:blip r:embed="rId2"/>
          <a:stretch>
            <a:fillRect/>
          </a:stretch>
        </p:blipFill>
        <p:spPr>
          <a:xfrm>
            <a:off x="257813" y="2120661"/>
            <a:ext cx="5519210" cy="3917310"/>
          </a:xfrm>
          <a:prstGeom prst="rect">
            <a:avLst/>
          </a:prstGeom>
        </p:spPr>
      </p:pic>
      <p:pic>
        <p:nvPicPr>
          <p:cNvPr id="6" name="Picture 5">
            <a:extLst>
              <a:ext uri="{FF2B5EF4-FFF2-40B4-BE49-F238E27FC236}">
                <a16:creationId xmlns:a16="http://schemas.microsoft.com/office/drawing/2014/main" id="{FF83F7D8-1E4B-4951-B13D-FF2F07F57AAB}"/>
              </a:ext>
            </a:extLst>
          </p:cNvPr>
          <p:cNvPicPr>
            <a:picLocks noChangeAspect="1"/>
          </p:cNvPicPr>
          <p:nvPr/>
        </p:nvPicPr>
        <p:blipFill>
          <a:blip r:embed="rId3"/>
          <a:stretch>
            <a:fillRect/>
          </a:stretch>
        </p:blipFill>
        <p:spPr>
          <a:xfrm>
            <a:off x="6096000" y="2120661"/>
            <a:ext cx="5470118" cy="3917310"/>
          </a:xfrm>
          <a:prstGeom prst="rect">
            <a:avLst/>
          </a:prstGeom>
        </p:spPr>
      </p:pic>
    </p:spTree>
    <p:extLst>
      <p:ext uri="{BB962C8B-B14F-4D97-AF65-F5344CB8AC3E}">
        <p14:creationId xmlns:p14="http://schemas.microsoft.com/office/powerpoint/2010/main" val="3989427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261BCD-9AAD-49C3-83B4-009CE7AD070B}"/>
              </a:ext>
            </a:extLst>
          </p:cNvPr>
          <p:cNvPicPr>
            <a:picLocks noChangeAspect="1"/>
          </p:cNvPicPr>
          <p:nvPr/>
        </p:nvPicPr>
        <p:blipFill>
          <a:blip r:embed="rId2"/>
          <a:stretch>
            <a:fillRect/>
          </a:stretch>
        </p:blipFill>
        <p:spPr>
          <a:xfrm>
            <a:off x="577481" y="289882"/>
            <a:ext cx="5518519" cy="3914298"/>
          </a:xfrm>
          <a:prstGeom prst="rect">
            <a:avLst/>
          </a:prstGeom>
        </p:spPr>
      </p:pic>
      <p:pic>
        <p:nvPicPr>
          <p:cNvPr id="3" name="Picture 2">
            <a:extLst>
              <a:ext uri="{FF2B5EF4-FFF2-40B4-BE49-F238E27FC236}">
                <a16:creationId xmlns:a16="http://schemas.microsoft.com/office/drawing/2014/main" id="{D6064A60-3B17-45DA-8B4E-14EDB3C85102}"/>
              </a:ext>
            </a:extLst>
          </p:cNvPr>
          <p:cNvPicPr>
            <a:picLocks noChangeAspect="1"/>
          </p:cNvPicPr>
          <p:nvPr/>
        </p:nvPicPr>
        <p:blipFill>
          <a:blip r:embed="rId3"/>
          <a:stretch>
            <a:fillRect/>
          </a:stretch>
        </p:blipFill>
        <p:spPr>
          <a:xfrm>
            <a:off x="6314047" y="2488018"/>
            <a:ext cx="5346546" cy="3800475"/>
          </a:xfrm>
          <a:prstGeom prst="rect">
            <a:avLst/>
          </a:prstGeom>
        </p:spPr>
      </p:pic>
      <p:sp>
        <p:nvSpPr>
          <p:cNvPr id="4" name="TextBox 3">
            <a:extLst>
              <a:ext uri="{FF2B5EF4-FFF2-40B4-BE49-F238E27FC236}">
                <a16:creationId xmlns:a16="http://schemas.microsoft.com/office/drawing/2014/main" id="{394C6DFB-337A-4793-885C-CCEF32032FDD}"/>
              </a:ext>
            </a:extLst>
          </p:cNvPr>
          <p:cNvSpPr txBox="1"/>
          <p:nvPr/>
        </p:nvSpPr>
        <p:spPr>
          <a:xfrm>
            <a:off x="6879265" y="978195"/>
            <a:ext cx="3870251" cy="830997"/>
          </a:xfrm>
          <a:prstGeom prst="rect">
            <a:avLst/>
          </a:prstGeom>
          <a:noFill/>
        </p:spPr>
        <p:txBody>
          <a:bodyPr wrap="square" rtlCol="0">
            <a:spAutoFit/>
          </a:bodyPr>
          <a:lstStyle/>
          <a:p>
            <a:r>
              <a:rPr lang="en-US" sz="2400" dirty="0"/>
              <a:t>Here are some blank ones to put your own ideas on.</a:t>
            </a:r>
            <a:endParaRPr lang="en-GB" sz="2400" dirty="0"/>
          </a:p>
        </p:txBody>
      </p:sp>
      <p:sp>
        <p:nvSpPr>
          <p:cNvPr id="5" name="TextBox 4">
            <a:extLst>
              <a:ext uri="{FF2B5EF4-FFF2-40B4-BE49-F238E27FC236}">
                <a16:creationId xmlns:a16="http://schemas.microsoft.com/office/drawing/2014/main" id="{6A6690EC-229B-4BE7-B837-541BC009D2D6}"/>
              </a:ext>
            </a:extLst>
          </p:cNvPr>
          <p:cNvSpPr txBox="1"/>
          <p:nvPr/>
        </p:nvSpPr>
        <p:spPr>
          <a:xfrm>
            <a:off x="659219" y="4550735"/>
            <a:ext cx="4625162" cy="1569660"/>
          </a:xfrm>
          <a:prstGeom prst="rect">
            <a:avLst/>
          </a:prstGeom>
          <a:noFill/>
        </p:spPr>
        <p:txBody>
          <a:bodyPr wrap="square" rtlCol="0">
            <a:spAutoFit/>
          </a:bodyPr>
          <a:lstStyle/>
          <a:p>
            <a:r>
              <a:rPr lang="en-US" sz="2400" dirty="0"/>
              <a:t>When a young person feels worried or is dealing with anxiety, giving them options can help them remain calm and feel in control.</a:t>
            </a:r>
            <a:endParaRPr lang="en-GB" sz="2400" dirty="0"/>
          </a:p>
        </p:txBody>
      </p:sp>
    </p:spTree>
    <p:extLst>
      <p:ext uri="{BB962C8B-B14F-4D97-AF65-F5344CB8AC3E}">
        <p14:creationId xmlns:p14="http://schemas.microsoft.com/office/powerpoint/2010/main" val="3591884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019E8F-040E-423A-A2A2-00D9EBCEA887}"/>
              </a:ext>
            </a:extLst>
          </p:cNvPr>
          <p:cNvSpPr/>
          <p:nvPr/>
        </p:nvSpPr>
        <p:spPr>
          <a:xfrm>
            <a:off x="3509399" y="351726"/>
            <a:ext cx="5187382" cy="646331"/>
          </a:xfrm>
          <a:prstGeom prst="rect">
            <a:avLst/>
          </a:prstGeom>
        </p:spPr>
        <p:txBody>
          <a:bodyPr wrap="none">
            <a:spAutoFit/>
          </a:bodyPr>
          <a:lstStyle/>
          <a:p>
            <a:r>
              <a:rPr lang="en-GB" sz="3600" b="1" u="sng" dirty="0">
                <a:solidFill>
                  <a:srgbClr val="FF0000"/>
                </a:solidFill>
                <a:latin typeface="Lato"/>
              </a:rPr>
              <a:t>Relaxation Spin Wheel </a:t>
            </a:r>
          </a:p>
        </p:txBody>
      </p:sp>
      <p:sp>
        <p:nvSpPr>
          <p:cNvPr id="3" name="Rectangle 2">
            <a:extLst>
              <a:ext uri="{FF2B5EF4-FFF2-40B4-BE49-F238E27FC236}">
                <a16:creationId xmlns:a16="http://schemas.microsoft.com/office/drawing/2014/main" id="{801CCB23-3B4F-475D-8843-801F4353A97F}"/>
              </a:ext>
            </a:extLst>
          </p:cNvPr>
          <p:cNvSpPr/>
          <p:nvPr/>
        </p:nvSpPr>
        <p:spPr>
          <a:xfrm>
            <a:off x="818708" y="1497556"/>
            <a:ext cx="4774018" cy="5324535"/>
          </a:xfrm>
          <a:prstGeom prst="rect">
            <a:avLst/>
          </a:prstGeom>
        </p:spPr>
        <p:txBody>
          <a:bodyPr wrap="square">
            <a:spAutoFit/>
          </a:bodyPr>
          <a:lstStyle/>
          <a:p>
            <a:r>
              <a:rPr lang="en-GB" sz="2000" dirty="0"/>
              <a:t>The relaxation spin wheel is designed to give young people ideas about how to relax. This can be used to calm down after a behaviour incident or when a young person is feeling anxious or stressed.</a:t>
            </a:r>
          </a:p>
          <a:p>
            <a:r>
              <a:rPr lang="en-GB" sz="2000" dirty="0"/>
              <a:t>You will need to make the relaxation spin wheel below. Please cut it out and put a split-pin in the middle. You could also paint or draw on a lazy Susan if you want to be more creative.</a:t>
            </a:r>
          </a:p>
          <a:p>
            <a:r>
              <a:rPr lang="en-GB" sz="2000" dirty="0"/>
              <a:t>Encourage the young person to spin the wheel and practise doing the relaxation exercise together.</a:t>
            </a:r>
          </a:p>
          <a:p>
            <a:r>
              <a:rPr lang="en-GB" sz="2000" dirty="0"/>
              <a:t>Whenever they feel anxious, they can take the relaxation wheel out of their pocket or their bag and choose which relaxation strategy to use.</a:t>
            </a:r>
          </a:p>
        </p:txBody>
      </p:sp>
      <p:pic>
        <p:nvPicPr>
          <p:cNvPr id="6146" name="Picture 2" descr="https://attachments.office.net/owa/Senco%40sheringdale.wandsworth.sch.uk/service.svc/s/GetAttachmentThumbnail?id=AAMkADhlZmRhZjg4LTU0ZDAtNDg2Ny05NGNhLWFjNTY3YzM5MzJhMABGAAAAAABPQDSQDfAeQbV9STfSW%2FgzBwC7%2B0J6zVmmQrvFU%2F766Jf6AAAAAAEMAAC7%2B0J6zVmmQrvFU%2F766Jf6AAIbVq8bAAABEgAQAOQsUxIfxnlEhDsMWSyo5O4%3D&amp;thumbnailType=2&amp;token=eyJhbGciOiJSUzI1NiIsImtpZCI6IjMwODE3OUNFNUY0QjUyRTc4QjJEQjg5NjZCQUY0RUNDMzcyN0FFRUUiLCJ0eXAiOiJKV1QiLCJ4NXQiOiJNSUY1emw5TFV1ZUxMYmlXYTY5T3pEY25ydTQifQ.eyJvcmlnaW4iOiJodHRwczovL291dGxvb2sub2ZmaWNlLmNvbSIsInVjIjoiYTc5YWUxNmVhZTllNDgxMGI5ODIxMjQ0MmUzM2JmNGQiLCJzaWduaW5fc3RhdGUiOiJbXCJrbXNpXCJdIiwidmVyIjoiRXhjaGFuZ2UuQ2FsbGJhY2suVjEiLCJhcHBjdHhzZW5kZXIiOiJPd2FEb3dubG9hZEBkODdjM2VkNi02OGMxLTQwMTYtODcxYS03YTYyMjBjZTQ2NTciLCJpc3NyaW5nIjoiV1ciLCJhcHBjdHgiOiJ7XCJtc2V4Y2hwcm90XCI6XCJvd2FcIixcInB1aWRcIjpcIjExNTM4MzYyOTY5MjY3NDY3MTZcIixcInNjb3BlXCI6XCJPd2FEb3dubG9hZFwiLFwib2lkXCI6XCJiNTRkYmRhNi02OGI5LTQyMjMtODdjZi0yMzM5M2VmZWQ1YTBcIixcInByaW1hcnlzaWRcIjpcIlMtMS01LTIxLTIxMDY3NDU0NTMtMzUyNTQ2Mzk4Ni00NzM3OTE1MDItMzE0MzM5NTBcIn0iLCJuYmYiOjE2MTE0MDM0MjgsImV4cCI6MTYxMTQwNDAyOCwiaXNzIjoiMDAwMDAwMDItMDAwMC0wZmYxLWNlMDAtMDAwMDAwMDAwMDAwQGQ4N2MzZWQ2LTY4YzEtNDAxNi04NzFhLTdhNjIyMGNlNDY1NyIsImF1ZCI6IjAwMDAwMDAyLTAwMDAtMGZmMS1jZTAwLTAwMDAwMDAwMDAwMC9hdHRhY2htZW50cy5vZmZpY2UubmV0QGQ4N2MzZWQ2LTY4YzEtNDAxNi04NzFhLTdhNjIyMGNlNDY1NyIsImhhcHAiOiJvd2EifQ.ffSXMMI3fvl4KIC2V2sVDXbcLGXIpx5CIaycYDk0LAWhxIXnzDG2x_jh1ctzQDnGROEzZBTciuv6pLurur2OayES7yVApdBw41fE_z_zbJM_WfsQkA4IPwkimmphHHtPzoNspCRfRbJE9FuDVvOAWkvPyi3cM2BfGEF6EbZbr9p6eb2hPVvtJpWHJh_e-WKbkYSxRE2acZJZfjRiaax9SxerkYyBWF8K_PJjCrShhLHCmxcLL5gCR_TZ_HQv6gHZC0vcGvAf2okemLhFY-VHs2U31obS0jL8Y3rsM4CHmsyKZKiITtKSQOgt03s-y9QjktcrJ1sN1wMZ7AaWB_KPuA&amp;X-OWA-CANARY=U_6WEZY1c0-GSS_R1WGrOlAzq36Xv9gYO8F27IzQ0Z8zFmgUU_6WVBan8G1XmInevKASaaBA3E8.&amp;owa=outlook.office.com&amp;scriptVer=20210118002.04&amp;animation=true">
            <a:extLst>
              <a:ext uri="{FF2B5EF4-FFF2-40B4-BE49-F238E27FC236}">
                <a16:creationId xmlns:a16="http://schemas.microsoft.com/office/drawing/2014/main" id="{CCA4F97E-1C9C-4BF2-8E3A-74C1D5B7B1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3090" y="1338851"/>
            <a:ext cx="4771493" cy="5167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356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B7A850-58B3-4061-BEFF-FAF9AECCE7CA}"/>
              </a:ext>
            </a:extLst>
          </p:cNvPr>
          <p:cNvPicPr>
            <a:picLocks noChangeAspect="1"/>
          </p:cNvPicPr>
          <p:nvPr/>
        </p:nvPicPr>
        <p:blipFill>
          <a:blip r:embed="rId2"/>
          <a:stretch>
            <a:fillRect/>
          </a:stretch>
        </p:blipFill>
        <p:spPr>
          <a:xfrm>
            <a:off x="1265274" y="431302"/>
            <a:ext cx="9367284" cy="5812849"/>
          </a:xfrm>
          <a:prstGeom prst="rect">
            <a:avLst/>
          </a:prstGeom>
        </p:spPr>
      </p:pic>
    </p:spTree>
    <p:extLst>
      <p:ext uri="{BB962C8B-B14F-4D97-AF65-F5344CB8AC3E}">
        <p14:creationId xmlns:p14="http://schemas.microsoft.com/office/powerpoint/2010/main" val="1609727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5DEE135-427C-4870-A718-E04EF7979019}"/>
              </a:ext>
            </a:extLst>
          </p:cNvPr>
          <p:cNvPicPr>
            <a:picLocks noChangeAspect="1"/>
          </p:cNvPicPr>
          <p:nvPr/>
        </p:nvPicPr>
        <p:blipFill>
          <a:blip r:embed="rId2"/>
          <a:stretch>
            <a:fillRect/>
          </a:stretch>
        </p:blipFill>
        <p:spPr>
          <a:xfrm>
            <a:off x="1035272" y="512356"/>
            <a:ext cx="9576021" cy="5980282"/>
          </a:xfrm>
          <a:prstGeom prst="rect">
            <a:avLst/>
          </a:prstGeom>
        </p:spPr>
      </p:pic>
    </p:spTree>
    <p:extLst>
      <p:ext uri="{BB962C8B-B14F-4D97-AF65-F5344CB8AC3E}">
        <p14:creationId xmlns:p14="http://schemas.microsoft.com/office/powerpoint/2010/main" val="2328092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attachments.office.net/owa/Senco%40sheringdale.wandsworth.sch.uk/service.svc/s/GetAttachmentThumbnail?id=AAMkADhlZmRhZjg4LTU0ZDAtNDg2Ny05NGNhLWFjNTY3YzM5MzJhMABGAAAAAABPQDSQDfAeQbV9STfSW%2FgzBwC7%2B0J6zVmmQrvFU%2F766Jf6AAAAAAEMAAC7%2B0J6zVmmQrvFU%2F766Jf6AAIbVq8cAAABEgAQALqHA82loXFBuhOzuvgHkdA%3D&amp;thumbnailType=2&amp;token=eyJhbGciOiJSUzI1NiIsImtpZCI6IjMwODE3OUNFNUY0QjUyRTc4QjJEQjg5NjZCQUY0RUNDMzcyN0FFRUUiLCJ0eXAiOiJKV1QiLCJ4NXQiOiJNSUY1emw5TFV1ZUxMYmlXYTY5T3pEY25ydTQifQ.eyJvcmlnaW4iOiJodHRwczovL291dGxvb2sub2ZmaWNlLmNvbSIsInVjIjoiYTc5YWUxNmVhZTllNDgxMGI5ODIxMjQ0MmUzM2JmNGQiLCJzaWduaW5fc3RhdGUiOiJbXCJrbXNpXCJdIiwidmVyIjoiRXhjaGFuZ2UuQ2FsbGJhY2suVjEiLCJhcHBjdHhzZW5kZXIiOiJPd2FEb3dubG9hZEBkODdjM2VkNi02OGMxLTQwMTYtODcxYS03YTYyMjBjZTQ2NTciLCJpc3NyaW5nIjoiV1ciLCJhcHBjdHgiOiJ7XCJtc2V4Y2hwcm90XCI6XCJvd2FcIixcInB1aWRcIjpcIjExNTM4MzYyOTY5MjY3NDY3MTZcIixcInNjb3BlXCI6XCJPd2FEb3dubG9hZFwiLFwib2lkXCI6XCJiNTRkYmRhNi02OGI5LTQyMjMtODdjZi0yMzM5M2VmZWQ1YTBcIixcInByaW1hcnlzaWRcIjpcIlMtMS01LTIxLTIxMDY3NDU0NTMtMzUyNTQ2Mzk4Ni00NzM3OTE1MDItMzE0MzM5NTBcIn0iLCJuYmYiOjE2MTE0MDQ2MjgsImV4cCI6MTYxMTQwNTIyOCwiaXNzIjoiMDAwMDAwMDItMDAwMC0wZmYxLWNlMDAtMDAwMDAwMDAwMDAwQGQ4N2MzZWQ2LTY4YzEtNDAxNi04NzFhLTdhNjIyMGNlNDY1NyIsImF1ZCI6IjAwMDAwMDAyLTAwMDAtMGZmMS1jZTAwLTAwMDAwMDAwMDAwMC9hdHRhY2htZW50cy5vZmZpY2UubmV0QGQ4N2MzZWQ2LTY4YzEtNDAxNi04NzFhLTdhNjIyMGNlNDY1NyIsImhhcHAiOiJvd2EifQ.TkrUuxmmPJxDBpC58GlgXTcwnZTgjY-SE4DKJ5s0B_J4svhG0nRgswaRYFJz16q3PtmC0G-oOhqSFAGlLo93O-R29apV5cXMKOZeFWb5vuZRJTYRGIfudqaaRy8GE4kpCIv0GOs6K5IFOdFhMc9LDvvCsOT-45FEGJ25YqHHF2HwO1iygEkIq7EcjC_RO-kUU06VoYw4ansXnvhtrWN7opyycdntp4fL1owmtfKlrRWrkrngm0CFSik19FfQ5tHUMp1HKzNBKY1LYzgMPGU453F7WrobO-_YVt6e53VL_HAOEQ-YSd51bR_O60fkLTEBD3WqIFKNb_byEzQc7yPNyA&amp;X-OWA-CANARY=a35FCX8IFkWgLuOBMOS0RjBadvmZv9gYN3cL5vlwc_OKfg4J1-4xAgRPgTRotmJtO6vPjdmqKqs.&amp;owa=outlook.office.com&amp;scriptVer=20210118002.04&amp;animation=true">
            <a:extLst>
              <a:ext uri="{FF2B5EF4-FFF2-40B4-BE49-F238E27FC236}">
                <a16:creationId xmlns:a16="http://schemas.microsoft.com/office/drawing/2014/main" id="{264603E4-818D-4C0D-A686-1928FF232F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4632" y="176158"/>
            <a:ext cx="8810847" cy="6505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7490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C47F58-3621-4962-8AC2-CD4BCE1D6328}"/>
              </a:ext>
            </a:extLst>
          </p:cNvPr>
          <p:cNvSpPr/>
          <p:nvPr/>
        </p:nvSpPr>
        <p:spPr>
          <a:xfrm>
            <a:off x="871870" y="1582341"/>
            <a:ext cx="9909543" cy="2031325"/>
          </a:xfrm>
          <a:prstGeom prst="rect">
            <a:avLst/>
          </a:prstGeom>
        </p:spPr>
        <p:txBody>
          <a:bodyPr wrap="square">
            <a:spAutoFit/>
          </a:bodyPr>
          <a:lstStyle/>
          <a:p>
            <a:r>
              <a:rPr lang="en-US" b="1" i="0" dirty="0">
                <a:solidFill>
                  <a:srgbClr val="444444"/>
                </a:solidFill>
                <a:effectLst/>
                <a:latin typeface="Lato"/>
              </a:rPr>
              <a:t> </a:t>
            </a:r>
            <a:r>
              <a:rPr lang="en-US" b="0" i="0" dirty="0">
                <a:solidFill>
                  <a:srgbClr val="444444"/>
                </a:solidFill>
                <a:effectLst/>
                <a:latin typeface="Lato"/>
              </a:rPr>
              <a:t>By actually thinking about our breathing as we inhale and exhale, we can help control our bodies and our minds. In essence, deep breathing is a form of mindfulness. This is one of the best coping skills to teach because it is something kids can take with them wherever they go.</a:t>
            </a:r>
          </a:p>
          <a:p>
            <a:endParaRPr lang="en-US" dirty="0">
              <a:solidFill>
                <a:srgbClr val="444444"/>
              </a:solidFill>
              <a:latin typeface="Lato"/>
            </a:endParaRPr>
          </a:p>
          <a:p>
            <a:r>
              <a:rPr lang="en-US" b="0" i="0" dirty="0">
                <a:solidFill>
                  <a:srgbClr val="444444"/>
                </a:solidFill>
                <a:effectLst/>
                <a:latin typeface="Lato"/>
              </a:rPr>
              <a:t>Practice with fun and memorable breathing exercises such as “cookie breathing.” In this breathing exercise, have students imagine that there is a tray of freshly baked cookies in front of them. Slowly breathe in to smell the cookies. </a:t>
            </a:r>
            <a:endParaRPr lang="en-GB" dirty="0"/>
          </a:p>
        </p:txBody>
      </p:sp>
      <p:sp>
        <p:nvSpPr>
          <p:cNvPr id="3" name="Rectangle 2">
            <a:extLst>
              <a:ext uri="{FF2B5EF4-FFF2-40B4-BE49-F238E27FC236}">
                <a16:creationId xmlns:a16="http://schemas.microsoft.com/office/drawing/2014/main" id="{992B53A1-C2E2-45CD-8688-49B8896D859E}"/>
              </a:ext>
            </a:extLst>
          </p:cNvPr>
          <p:cNvSpPr/>
          <p:nvPr/>
        </p:nvSpPr>
        <p:spPr>
          <a:xfrm>
            <a:off x="3705035" y="681887"/>
            <a:ext cx="6109173" cy="646331"/>
          </a:xfrm>
          <a:prstGeom prst="rect">
            <a:avLst/>
          </a:prstGeom>
        </p:spPr>
        <p:txBody>
          <a:bodyPr wrap="none">
            <a:spAutoFit/>
          </a:bodyPr>
          <a:lstStyle/>
          <a:p>
            <a:pPr algn="ctr"/>
            <a:r>
              <a:rPr lang="en-US" sz="3600" b="1" i="0" u="sng" dirty="0">
                <a:solidFill>
                  <a:srgbClr val="FF0000"/>
                </a:solidFill>
                <a:effectLst/>
                <a:latin typeface="Lato"/>
              </a:rPr>
              <a:t>Practice mindful breathing.</a:t>
            </a:r>
            <a:endParaRPr lang="en-GB" sz="3600" u="sng" dirty="0">
              <a:solidFill>
                <a:srgbClr val="FF0000"/>
              </a:solidFill>
            </a:endParaRPr>
          </a:p>
        </p:txBody>
      </p:sp>
      <p:pic>
        <p:nvPicPr>
          <p:cNvPr id="4" name="Picture 3">
            <a:extLst>
              <a:ext uri="{FF2B5EF4-FFF2-40B4-BE49-F238E27FC236}">
                <a16:creationId xmlns:a16="http://schemas.microsoft.com/office/drawing/2014/main" id="{C7E62DBA-000F-4A60-BC06-9285112097BF}"/>
              </a:ext>
            </a:extLst>
          </p:cNvPr>
          <p:cNvPicPr>
            <a:picLocks noChangeAspect="1"/>
          </p:cNvPicPr>
          <p:nvPr/>
        </p:nvPicPr>
        <p:blipFill>
          <a:blip r:embed="rId2"/>
          <a:stretch>
            <a:fillRect/>
          </a:stretch>
        </p:blipFill>
        <p:spPr>
          <a:xfrm>
            <a:off x="427036" y="3914151"/>
            <a:ext cx="2679958" cy="2458307"/>
          </a:xfrm>
          <a:prstGeom prst="rect">
            <a:avLst/>
          </a:prstGeom>
        </p:spPr>
      </p:pic>
      <p:pic>
        <p:nvPicPr>
          <p:cNvPr id="5" name="Picture 4">
            <a:extLst>
              <a:ext uri="{FF2B5EF4-FFF2-40B4-BE49-F238E27FC236}">
                <a16:creationId xmlns:a16="http://schemas.microsoft.com/office/drawing/2014/main" id="{3DE7B112-45AF-4432-9BE2-845C9BEA97FF}"/>
              </a:ext>
            </a:extLst>
          </p:cNvPr>
          <p:cNvPicPr>
            <a:picLocks noChangeAspect="1"/>
          </p:cNvPicPr>
          <p:nvPr/>
        </p:nvPicPr>
        <p:blipFill>
          <a:blip r:embed="rId3"/>
          <a:stretch>
            <a:fillRect/>
          </a:stretch>
        </p:blipFill>
        <p:spPr>
          <a:xfrm>
            <a:off x="3419586" y="3892886"/>
            <a:ext cx="2679958" cy="2500835"/>
          </a:xfrm>
          <a:prstGeom prst="rect">
            <a:avLst/>
          </a:prstGeom>
        </p:spPr>
      </p:pic>
      <p:pic>
        <p:nvPicPr>
          <p:cNvPr id="6" name="Picture 5">
            <a:extLst>
              <a:ext uri="{FF2B5EF4-FFF2-40B4-BE49-F238E27FC236}">
                <a16:creationId xmlns:a16="http://schemas.microsoft.com/office/drawing/2014/main" id="{34E71236-7817-4A20-BF5C-1627A9301C7B}"/>
              </a:ext>
            </a:extLst>
          </p:cNvPr>
          <p:cNvPicPr>
            <a:picLocks noChangeAspect="1"/>
          </p:cNvPicPr>
          <p:nvPr/>
        </p:nvPicPr>
        <p:blipFill>
          <a:blip r:embed="rId4"/>
          <a:stretch>
            <a:fillRect/>
          </a:stretch>
        </p:blipFill>
        <p:spPr>
          <a:xfrm>
            <a:off x="6412136" y="3871623"/>
            <a:ext cx="2403904" cy="2500835"/>
          </a:xfrm>
          <a:prstGeom prst="rect">
            <a:avLst/>
          </a:prstGeom>
        </p:spPr>
      </p:pic>
      <p:pic>
        <p:nvPicPr>
          <p:cNvPr id="7" name="Picture 6">
            <a:extLst>
              <a:ext uri="{FF2B5EF4-FFF2-40B4-BE49-F238E27FC236}">
                <a16:creationId xmlns:a16="http://schemas.microsoft.com/office/drawing/2014/main" id="{11F1EA7A-D70B-4295-BCB9-E226880E7BDB}"/>
              </a:ext>
            </a:extLst>
          </p:cNvPr>
          <p:cNvPicPr>
            <a:picLocks noChangeAspect="1"/>
          </p:cNvPicPr>
          <p:nvPr/>
        </p:nvPicPr>
        <p:blipFill>
          <a:blip r:embed="rId5"/>
          <a:stretch>
            <a:fillRect/>
          </a:stretch>
        </p:blipFill>
        <p:spPr>
          <a:xfrm>
            <a:off x="9229059" y="3849834"/>
            <a:ext cx="2486285" cy="2552060"/>
          </a:xfrm>
          <a:prstGeom prst="rect">
            <a:avLst/>
          </a:prstGeom>
        </p:spPr>
      </p:pic>
    </p:spTree>
    <p:extLst>
      <p:ext uri="{BB962C8B-B14F-4D97-AF65-F5344CB8AC3E}">
        <p14:creationId xmlns:p14="http://schemas.microsoft.com/office/powerpoint/2010/main" val="39503874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81EC86-56A2-4A14-A365-EAA61A19A56E}"/>
              </a:ext>
            </a:extLst>
          </p:cNvPr>
          <p:cNvSpPr txBox="1"/>
          <p:nvPr/>
        </p:nvSpPr>
        <p:spPr>
          <a:xfrm>
            <a:off x="1658679" y="574158"/>
            <a:ext cx="9409814" cy="646331"/>
          </a:xfrm>
          <a:prstGeom prst="rect">
            <a:avLst/>
          </a:prstGeom>
          <a:noFill/>
        </p:spPr>
        <p:txBody>
          <a:bodyPr wrap="square" rtlCol="0">
            <a:spAutoFit/>
          </a:bodyPr>
          <a:lstStyle/>
          <a:p>
            <a:r>
              <a:rPr lang="en-US" sz="3600" b="1" u="sng" dirty="0">
                <a:solidFill>
                  <a:srgbClr val="FF0000"/>
                </a:solidFill>
              </a:rPr>
              <a:t>Some useful books to read with your children</a:t>
            </a:r>
            <a:endParaRPr lang="en-GB" sz="3600" b="1" u="sng" dirty="0">
              <a:solidFill>
                <a:srgbClr val="FF0000"/>
              </a:solidFill>
            </a:endParaRPr>
          </a:p>
        </p:txBody>
      </p:sp>
      <p:pic>
        <p:nvPicPr>
          <p:cNvPr id="7172" name="Picture 4" descr="The Unworry Book (Hardback)">
            <a:extLst>
              <a:ext uri="{FF2B5EF4-FFF2-40B4-BE49-F238E27FC236}">
                <a16:creationId xmlns:a16="http://schemas.microsoft.com/office/drawing/2014/main" id="{929CA867-725F-4992-8527-A5919A27EA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208" y="1311349"/>
            <a:ext cx="4187787" cy="535180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What to Do When You Worry Too Much: A Kid's Guide to Overcoming Anxiety - What-to-Do Guides for Kids (R) (Paperback)">
            <a:extLst>
              <a:ext uri="{FF2B5EF4-FFF2-40B4-BE49-F238E27FC236}">
                <a16:creationId xmlns:a16="http://schemas.microsoft.com/office/drawing/2014/main" id="{3F89D7A0-319A-4DE2-A2DA-E1C43088B8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9219" y="1311349"/>
            <a:ext cx="4117598" cy="5330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8594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843</Words>
  <Application>Microsoft Office PowerPoint</Application>
  <PresentationFormat>Widescreen</PresentationFormat>
  <Paragraphs>49</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Senco</dc:creator>
  <cp:lastModifiedBy>Deidre Nunes</cp:lastModifiedBy>
  <cp:revision>18</cp:revision>
  <dcterms:created xsi:type="dcterms:W3CDTF">2021-01-23T11:26:49Z</dcterms:created>
  <dcterms:modified xsi:type="dcterms:W3CDTF">2021-01-27T10:25:10Z</dcterms:modified>
</cp:coreProperties>
</file>