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70" r:id="rId13"/>
    <p:sldId id="271" r:id="rId14"/>
    <p:sldId id="273" r:id="rId15"/>
    <p:sldId id="272" r:id="rId16"/>
    <p:sldId id="267" r:id="rId17"/>
    <p:sldId id="268" r:id="rId18"/>
    <p:sldId id="26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ED3DD-8243-4AF2-A2EE-0B4398E305E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095837-3D1F-444D-86CE-D6D5E4709D2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084B5E-F3F1-4FB6-8C59-B19E5215621A}"/>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5" name="Footer Placeholder 4">
            <a:extLst>
              <a:ext uri="{FF2B5EF4-FFF2-40B4-BE49-F238E27FC236}">
                <a16:creationId xmlns:a16="http://schemas.microsoft.com/office/drawing/2014/main" id="{66C3C499-51ED-4E9A-A76A-CC03844024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6B8606-0EE7-40D9-BD9A-50C40705461A}"/>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1450629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38710-31B8-41DE-B802-FB1636FE52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8E3E9C-DE6B-4D90-8EFA-CE6FA106C52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9FE5FD-0B27-4A96-AD93-FCD4F4393AAC}"/>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5" name="Footer Placeholder 4">
            <a:extLst>
              <a:ext uri="{FF2B5EF4-FFF2-40B4-BE49-F238E27FC236}">
                <a16:creationId xmlns:a16="http://schemas.microsoft.com/office/drawing/2014/main" id="{8C1C003C-5994-443E-8F44-971870A8F2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C75374-17AD-495C-99F9-2129EBD696A4}"/>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309977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53AA7-831B-43AC-997A-2047340B9F0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6B15D69-ABFD-4255-87BF-1EE94A3037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11EF501-A641-4E2E-9EF9-81DF0FDD606C}"/>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5" name="Footer Placeholder 4">
            <a:extLst>
              <a:ext uri="{FF2B5EF4-FFF2-40B4-BE49-F238E27FC236}">
                <a16:creationId xmlns:a16="http://schemas.microsoft.com/office/drawing/2014/main" id="{FD729D7A-0A7A-4FBF-9DB2-E8CA02FCC0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1CBDD1-114A-42A8-82D8-4418026BE2BC}"/>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4187909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A284C-ED59-432B-B615-120560AA68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353F45-7C77-4B28-99E2-ABEE838CF8A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D28D306-DA86-40A2-B6A8-49837B0E73D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8E7149F-ADE2-4573-B658-D83FBAF61CD4}"/>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6" name="Footer Placeholder 5">
            <a:extLst>
              <a:ext uri="{FF2B5EF4-FFF2-40B4-BE49-F238E27FC236}">
                <a16:creationId xmlns:a16="http://schemas.microsoft.com/office/drawing/2014/main" id="{D4F356F0-081D-4480-8E0F-5C26C299C1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9462BA-6475-4FF7-9353-F19E0EE0E57C}"/>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211507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6C79F-7467-4FFB-8BFB-EBCEFC5036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84ECF0-DB51-4151-A2BF-E00F876AC9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9C1CB50-4C44-46ED-A6AF-EB64AF625BD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C69FC5D-5442-49E1-8275-AF1C25F5BF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527A60E-17DE-48B3-A796-353B8632A5D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49533F8-7C76-43F6-94C5-3BEC1990AC7E}"/>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8" name="Footer Placeholder 7">
            <a:extLst>
              <a:ext uri="{FF2B5EF4-FFF2-40B4-BE49-F238E27FC236}">
                <a16:creationId xmlns:a16="http://schemas.microsoft.com/office/drawing/2014/main" id="{EF50979C-B9DC-488B-8605-69A75E923BC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F3B2556-1FCE-4E32-9225-5C1AB9CC3BE6}"/>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2262864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6F14F-E89C-4CB9-9FAF-C148B3FEAE4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BDAF61A-3F2E-412D-BE9F-BC2918098502}"/>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4" name="Footer Placeholder 3">
            <a:extLst>
              <a:ext uri="{FF2B5EF4-FFF2-40B4-BE49-F238E27FC236}">
                <a16:creationId xmlns:a16="http://schemas.microsoft.com/office/drawing/2014/main" id="{24E67A42-E062-4435-BDA7-872CCD22B0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009E5A-0888-482C-BAE0-C3B525727930}"/>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2039144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5DA3AE-9589-4D18-8677-0758E657F770}"/>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3" name="Footer Placeholder 2">
            <a:extLst>
              <a:ext uri="{FF2B5EF4-FFF2-40B4-BE49-F238E27FC236}">
                <a16:creationId xmlns:a16="http://schemas.microsoft.com/office/drawing/2014/main" id="{99798630-2628-4B49-A3F5-BB1202B0336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A4AB8BD-2665-4F48-A611-7E223FB6D0CA}"/>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431298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7E0E2-819B-469C-BF88-60A5F07BB2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35C918-4123-48A8-AAE4-5CA71FB87E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C9D1C1-6050-4CD6-870E-F48273DC65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CF8D498-0971-4844-AC38-447D130AFFE2}"/>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6" name="Footer Placeholder 5">
            <a:extLst>
              <a:ext uri="{FF2B5EF4-FFF2-40B4-BE49-F238E27FC236}">
                <a16:creationId xmlns:a16="http://schemas.microsoft.com/office/drawing/2014/main" id="{0DD9955A-BA67-44F9-BAD0-6F827C9A91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689AC16-FB9A-4168-8F72-FD8FFE99ADE0}"/>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2937371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FAD2F-87B2-47B0-98CA-893ADB0F9D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15C0493-E009-42F0-87AD-AB964F5ED3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D9D818C-10D6-43AC-BBBE-986217FE73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E0D6311-A24B-4964-A6DD-E1DD540A2C57}"/>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6" name="Footer Placeholder 5">
            <a:extLst>
              <a:ext uri="{FF2B5EF4-FFF2-40B4-BE49-F238E27FC236}">
                <a16:creationId xmlns:a16="http://schemas.microsoft.com/office/drawing/2014/main" id="{D58058D8-6128-49C2-8F81-060EBD49C7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5E706A-0E74-4A53-BC2D-3EDF0F01020A}"/>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3100089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E273F-EBDA-48ED-87E9-29CC518E3C7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32F00B-A129-49B3-8D2D-8DC82D6D6A3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C68F22-336D-4AC2-AF76-92D221B3A0AF}"/>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5" name="Footer Placeholder 4">
            <a:extLst>
              <a:ext uri="{FF2B5EF4-FFF2-40B4-BE49-F238E27FC236}">
                <a16:creationId xmlns:a16="http://schemas.microsoft.com/office/drawing/2014/main" id="{39750936-D9C4-43C4-8BA2-664860C5E9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1A0831-4481-4F04-89E8-D56E75D1BEC7}"/>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223759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439747-4E6B-4EF4-B827-914913B22E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E1774A-1B10-4E24-899E-C7107797318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6B2073-0DC9-4C61-9E31-727BD2A4C8AD}"/>
              </a:ext>
            </a:extLst>
          </p:cNvPr>
          <p:cNvSpPr>
            <a:spLocks noGrp="1"/>
          </p:cNvSpPr>
          <p:nvPr>
            <p:ph type="dt" sz="half" idx="10"/>
          </p:nvPr>
        </p:nvSpPr>
        <p:spPr/>
        <p:txBody>
          <a:bodyPr/>
          <a:lstStyle/>
          <a:p>
            <a:fld id="{7F81EC28-DE66-44FE-BBF4-1CEB285C2E5D}" type="datetimeFigureOut">
              <a:rPr lang="en-GB" smtClean="0"/>
              <a:t>23/01/2021</a:t>
            </a:fld>
            <a:endParaRPr lang="en-GB"/>
          </a:p>
        </p:txBody>
      </p:sp>
      <p:sp>
        <p:nvSpPr>
          <p:cNvPr id="5" name="Footer Placeholder 4">
            <a:extLst>
              <a:ext uri="{FF2B5EF4-FFF2-40B4-BE49-F238E27FC236}">
                <a16:creationId xmlns:a16="http://schemas.microsoft.com/office/drawing/2014/main" id="{91430F82-2862-4D71-A22F-BB762A264F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7F0D15-D439-4AEA-830C-860F1B5C5AF7}"/>
              </a:ext>
            </a:extLst>
          </p:cNvPr>
          <p:cNvSpPr>
            <a:spLocks noGrp="1"/>
          </p:cNvSpPr>
          <p:nvPr>
            <p:ph type="sldNum" sz="quarter" idx="12"/>
          </p:nvPr>
        </p:nvSpPr>
        <p:spPr/>
        <p:txBody>
          <a:bodyPr/>
          <a:lstStyle/>
          <a:p>
            <a:fld id="{D36A2270-F788-40C0-A07C-C21978F8A7E0}" type="slidenum">
              <a:rPr lang="en-GB" smtClean="0"/>
              <a:t>‹#›</a:t>
            </a:fld>
            <a:endParaRPr lang="en-GB"/>
          </a:p>
        </p:txBody>
      </p:sp>
    </p:spTree>
    <p:extLst>
      <p:ext uri="{BB962C8B-B14F-4D97-AF65-F5344CB8AC3E}">
        <p14:creationId xmlns:p14="http://schemas.microsoft.com/office/powerpoint/2010/main" val="3516808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7D8CA9-F707-451F-B3F0-7004648D19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03F3BE-DDB6-49C2-9A68-03C95A5E61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99B8F-A92F-4832-A700-B885D7BAD8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81EC28-DE66-44FE-BBF4-1CEB285C2E5D}" type="datetimeFigureOut">
              <a:rPr lang="en-GB" smtClean="0"/>
              <a:t>23/01/2021</a:t>
            </a:fld>
            <a:endParaRPr lang="en-GB"/>
          </a:p>
        </p:txBody>
      </p:sp>
      <p:sp>
        <p:nvSpPr>
          <p:cNvPr id="5" name="Footer Placeholder 4">
            <a:extLst>
              <a:ext uri="{FF2B5EF4-FFF2-40B4-BE49-F238E27FC236}">
                <a16:creationId xmlns:a16="http://schemas.microsoft.com/office/drawing/2014/main" id="{791E6E18-78CF-4CDB-9165-A753D4685E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763EB9A-6439-4495-B683-8435BADBF5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6A2270-F788-40C0-A07C-C21978F8A7E0}" type="slidenum">
              <a:rPr lang="en-GB" smtClean="0"/>
              <a:t>‹#›</a:t>
            </a:fld>
            <a:endParaRPr lang="en-GB"/>
          </a:p>
        </p:txBody>
      </p:sp>
    </p:spTree>
    <p:extLst>
      <p:ext uri="{BB962C8B-B14F-4D97-AF65-F5344CB8AC3E}">
        <p14:creationId xmlns:p14="http://schemas.microsoft.com/office/powerpoint/2010/main" val="4099187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4.gif"/></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understood.org/en/friends-feelings/empowering-your-child/self-awareness/mindfulness-kids-who-learn-think-differently" TargetMode="Externa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s://www.understood.org/en/friends-feelings/empowering-your-child/celebrating-successes/how-to-give-praise-that-builds-your-childs-self-esteem" TargetMode="Externa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919CD-0A07-4EED-95B5-7FCD80DF94A9}"/>
              </a:ext>
            </a:extLst>
          </p:cNvPr>
          <p:cNvSpPr>
            <a:spLocks noGrp="1"/>
          </p:cNvSpPr>
          <p:nvPr>
            <p:ph type="ctrTitle"/>
          </p:nvPr>
        </p:nvSpPr>
        <p:spPr>
          <a:xfrm>
            <a:off x="1524000" y="282391"/>
            <a:ext cx="9144000" cy="2387600"/>
          </a:xfrm>
        </p:spPr>
        <p:txBody>
          <a:bodyPr>
            <a:normAutofit fontScale="90000"/>
          </a:bodyPr>
          <a:lstStyle/>
          <a:p>
            <a:r>
              <a:rPr lang="en-US" b="1" u="sng" dirty="0">
                <a:solidFill>
                  <a:srgbClr val="FF0000"/>
                </a:solidFill>
              </a:rPr>
              <a:t>Supporting children to stay focused on home learning </a:t>
            </a:r>
            <a:br>
              <a:rPr lang="en-US" dirty="0"/>
            </a:br>
            <a:endParaRPr lang="en-GB" dirty="0"/>
          </a:p>
        </p:txBody>
      </p:sp>
      <p:sp>
        <p:nvSpPr>
          <p:cNvPr id="3" name="Subtitle 2">
            <a:extLst>
              <a:ext uri="{FF2B5EF4-FFF2-40B4-BE49-F238E27FC236}">
                <a16:creationId xmlns:a16="http://schemas.microsoft.com/office/drawing/2014/main" id="{6C3AD10E-4502-43D3-85E7-8F3E4461DC8B}"/>
              </a:ext>
            </a:extLst>
          </p:cNvPr>
          <p:cNvSpPr>
            <a:spLocks noGrp="1"/>
          </p:cNvSpPr>
          <p:nvPr>
            <p:ph type="subTitle" idx="1"/>
          </p:nvPr>
        </p:nvSpPr>
        <p:spPr>
          <a:xfrm>
            <a:off x="542260" y="2177275"/>
            <a:ext cx="10962167" cy="1655762"/>
          </a:xfrm>
        </p:spPr>
        <p:txBody>
          <a:bodyPr>
            <a:normAutofit/>
          </a:bodyPr>
          <a:lstStyle/>
          <a:p>
            <a:pPr algn="l"/>
            <a:r>
              <a:rPr lang="en-US" sz="3600" dirty="0"/>
              <a:t>Some children find it very hard to remain focused for extended periods of time. Below are some strategies to help children with this.</a:t>
            </a:r>
          </a:p>
          <a:p>
            <a:endParaRPr lang="en-GB" dirty="0"/>
          </a:p>
        </p:txBody>
      </p:sp>
      <p:pic>
        <p:nvPicPr>
          <p:cNvPr id="5124" name="Picture 4" descr="Quotes about Staying Focus (50 quotes)">
            <a:extLst>
              <a:ext uri="{FF2B5EF4-FFF2-40B4-BE49-F238E27FC236}">
                <a16:creationId xmlns:a16="http://schemas.microsoft.com/office/drawing/2014/main" id="{466915CB-E0CE-4B79-AA01-8199F5AED9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3962270"/>
            <a:ext cx="3488808" cy="261333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Five ways to help your child focus and concentrate">
            <a:extLst>
              <a:ext uri="{FF2B5EF4-FFF2-40B4-BE49-F238E27FC236}">
                <a16:creationId xmlns:a16="http://schemas.microsoft.com/office/drawing/2014/main" id="{A4C33A49-6A02-4E84-A8BA-892632D207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8288" y="4090150"/>
            <a:ext cx="5262452" cy="2357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26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E57D3E-2DA0-4EAC-B73C-F3548BA10330}"/>
              </a:ext>
            </a:extLst>
          </p:cNvPr>
          <p:cNvSpPr/>
          <p:nvPr/>
        </p:nvSpPr>
        <p:spPr>
          <a:xfrm>
            <a:off x="3034763" y="373543"/>
            <a:ext cx="5548315" cy="707886"/>
          </a:xfrm>
          <a:prstGeom prst="rect">
            <a:avLst/>
          </a:prstGeom>
        </p:spPr>
        <p:txBody>
          <a:bodyPr wrap="none">
            <a:spAutoFit/>
          </a:bodyPr>
          <a:lstStyle/>
          <a:p>
            <a:pPr algn="ctr"/>
            <a:r>
              <a:rPr lang="en-GB" sz="4000" b="1" u="sng" dirty="0">
                <a:solidFill>
                  <a:srgbClr val="FF0000"/>
                </a:solidFill>
                <a:latin typeface="Lato"/>
              </a:rPr>
              <a:t>Clear Daily Timetables</a:t>
            </a:r>
            <a:endParaRPr lang="en-GB" sz="4000" b="1" i="0" u="sng" dirty="0">
              <a:solidFill>
                <a:srgbClr val="FF0000"/>
              </a:solidFill>
              <a:effectLst/>
              <a:latin typeface="Lato"/>
            </a:endParaRPr>
          </a:p>
        </p:txBody>
      </p:sp>
      <p:sp>
        <p:nvSpPr>
          <p:cNvPr id="3" name="Rectangle 2">
            <a:extLst>
              <a:ext uri="{FF2B5EF4-FFF2-40B4-BE49-F238E27FC236}">
                <a16:creationId xmlns:a16="http://schemas.microsoft.com/office/drawing/2014/main" id="{7D7307CC-4DB0-402D-9079-26B11D2D6E58}"/>
              </a:ext>
            </a:extLst>
          </p:cNvPr>
          <p:cNvSpPr/>
          <p:nvPr/>
        </p:nvSpPr>
        <p:spPr>
          <a:xfrm>
            <a:off x="893135" y="1081429"/>
            <a:ext cx="6581553" cy="2031325"/>
          </a:xfrm>
          <a:prstGeom prst="rect">
            <a:avLst/>
          </a:prstGeom>
        </p:spPr>
        <p:txBody>
          <a:bodyPr wrap="square">
            <a:spAutoFit/>
          </a:bodyPr>
          <a:lstStyle/>
          <a:p>
            <a:r>
              <a:rPr lang="en-US" dirty="0">
                <a:solidFill>
                  <a:srgbClr val="212121"/>
                </a:solidFill>
                <a:latin typeface="Lato"/>
              </a:rPr>
              <a:t>Having a clear timetable for the day really helps children to know what is expected of them and also to prepare themselves for what is coming next. </a:t>
            </a:r>
            <a:endParaRPr lang="en-US" sz="1600" b="0" i="0" dirty="0">
              <a:solidFill>
                <a:srgbClr val="212121"/>
              </a:solidFill>
              <a:effectLst/>
              <a:latin typeface="Lato"/>
            </a:endParaRPr>
          </a:p>
          <a:p>
            <a:r>
              <a:rPr lang="en-US" dirty="0">
                <a:solidFill>
                  <a:srgbClr val="212121"/>
                </a:solidFill>
                <a:latin typeface="Lato"/>
              </a:rPr>
              <a:t>Visual timetables really help and many children find it really useful to remove the picture once that session is completed. This allows them to see the day in sections and therefore make it much more manageable.</a:t>
            </a:r>
            <a:endParaRPr lang="en-US" sz="1600" b="0" i="0" dirty="0">
              <a:solidFill>
                <a:srgbClr val="212121"/>
              </a:solidFill>
              <a:effectLst/>
              <a:latin typeface="Lato"/>
            </a:endParaRPr>
          </a:p>
        </p:txBody>
      </p:sp>
      <p:pic>
        <p:nvPicPr>
          <p:cNvPr id="1026" name="Picture 2" descr="https://lh6.googleusercontent.com/s4n0aRCC4CK7t55WbixXiNtYkhwEvW8bArEzYBl5Plq23NFS1IROoYRGTuVFvH2JRUrjsuTwfqBDZ8gyetisgYC_qziyaegCU4Hdvr-0a5ND6gA04bbo=w1280">
            <a:extLst>
              <a:ext uri="{FF2B5EF4-FFF2-40B4-BE49-F238E27FC236}">
                <a16:creationId xmlns:a16="http://schemas.microsoft.com/office/drawing/2014/main" id="{621E8B18-4D21-4208-B902-0C79A5C858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00306" y="1081429"/>
            <a:ext cx="3324853" cy="520094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267C3BFC-F64E-4994-BA7E-3B300A3CFBEC}"/>
              </a:ext>
            </a:extLst>
          </p:cNvPr>
          <p:cNvPicPr>
            <a:picLocks noChangeAspect="1"/>
          </p:cNvPicPr>
          <p:nvPr/>
        </p:nvPicPr>
        <p:blipFill>
          <a:blip r:embed="rId3"/>
          <a:stretch>
            <a:fillRect/>
          </a:stretch>
        </p:blipFill>
        <p:spPr>
          <a:xfrm>
            <a:off x="1343246" y="3166615"/>
            <a:ext cx="5681330" cy="3691385"/>
          </a:xfrm>
          <a:prstGeom prst="rect">
            <a:avLst/>
          </a:prstGeom>
        </p:spPr>
      </p:pic>
    </p:spTree>
    <p:extLst>
      <p:ext uri="{BB962C8B-B14F-4D97-AF65-F5344CB8AC3E}">
        <p14:creationId xmlns:p14="http://schemas.microsoft.com/office/powerpoint/2010/main" val="29884078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6ED3A8-62CC-4E38-B519-CF7E164706F4}"/>
              </a:ext>
            </a:extLst>
          </p:cNvPr>
          <p:cNvPicPr>
            <a:picLocks noChangeAspect="1"/>
          </p:cNvPicPr>
          <p:nvPr/>
        </p:nvPicPr>
        <p:blipFill>
          <a:blip r:embed="rId2"/>
          <a:stretch>
            <a:fillRect/>
          </a:stretch>
        </p:blipFill>
        <p:spPr>
          <a:xfrm>
            <a:off x="249877" y="2700670"/>
            <a:ext cx="5933107" cy="3798681"/>
          </a:xfrm>
          <a:prstGeom prst="rect">
            <a:avLst/>
          </a:prstGeom>
        </p:spPr>
      </p:pic>
      <p:pic>
        <p:nvPicPr>
          <p:cNvPr id="3" name="Picture 2">
            <a:extLst>
              <a:ext uri="{FF2B5EF4-FFF2-40B4-BE49-F238E27FC236}">
                <a16:creationId xmlns:a16="http://schemas.microsoft.com/office/drawing/2014/main" id="{F8F5ACEA-2FC5-4095-92A4-889547F5EA77}"/>
              </a:ext>
            </a:extLst>
          </p:cNvPr>
          <p:cNvPicPr>
            <a:picLocks noChangeAspect="1"/>
          </p:cNvPicPr>
          <p:nvPr/>
        </p:nvPicPr>
        <p:blipFill>
          <a:blip r:embed="rId3"/>
          <a:stretch>
            <a:fillRect/>
          </a:stretch>
        </p:blipFill>
        <p:spPr>
          <a:xfrm>
            <a:off x="6357570" y="2700670"/>
            <a:ext cx="5743066" cy="3798681"/>
          </a:xfrm>
          <a:prstGeom prst="rect">
            <a:avLst/>
          </a:prstGeom>
        </p:spPr>
      </p:pic>
      <p:sp>
        <p:nvSpPr>
          <p:cNvPr id="4" name="TextBox 3">
            <a:extLst>
              <a:ext uri="{FF2B5EF4-FFF2-40B4-BE49-F238E27FC236}">
                <a16:creationId xmlns:a16="http://schemas.microsoft.com/office/drawing/2014/main" id="{3A37A8B4-C69D-4910-9476-D6D218A12152}"/>
              </a:ext>
            </a:extLst>
          </p:cNvPr>
          <p:cNvSpPr txBox="1"/>
          <p:nvPr/>
        </p:nvSpPr>
        <p:spPr>
          <a:xfrm>
            <a:off x="1302501" y="616688"/>
            <a:ext cx="9968011" cy="1200329"/>
          </a:xfrm>
          <a:prstGeom prst="rect">
            <a:avLst/>
          </a:prstGeom>
          <a:noFill/>
        </p:spPr>
        <p:txBody>
          <a:bodyPr wrap="square" rtlCol="0">
            <a:spAutoFit/>
          </a:bodyPr>
          <a:lstStyle/>
          <a:p>
            <a:r>
              <a:rPr lang="en-US" sz="3600" dirty="0"/>
              <a:t>You could enlarge and print these visual timetable cards to show your daily activities.</a:t>
            </a:r>
            <a:endParaRPr lang="en-GB" sz="3600" dirty="0"/>
          </a:p>
        </p:txBody>
      </p:sp>
    </p:spTree>
    <p:extLst>
      <p:ext uri="{BB962C8B-B14F-4D97-AF65-F5344CB8AC3E}">
        <p14:creationId xmlns:p14="http://schemas.microsoft.com/office/powerpoint/2010/main" val="3459253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56024F-EE88-4BEE-8727-8C969494FA2B}"/>
              </a:ext>
            </a:extLst>
          </p:cNvPr>
          <p:cNvPicPr>
            <a:picLocks noChangeAspect="1"/>
          </p:cNvPicPr>
          <p:nvPr/>
        </p:nvPicPr>
        <p:blipFill>
          <a:blip r:embed="rId2"/>
          <a:stretch>
            <a:fillRect/>
          </a:stretch>
        </p:blipFill>
        <p:spPr>
          <a:xfrm>
            <a:off x="1382234" y="257809"/>
            <a:ext cx="9558668" cy="6430603"/>
          </a:xfrm>
          <a:prstGeom prst="rect">
            <a:avLst/>
          </a:prstGeom>
        </p:spPr>
      </p:pic>
    </p:spTree>
    <p:extLst>
      <p:ext uri="{BB962C8B-B14F-4D97-AF65-F5344CB8AC3E}">
        <p14:creationId xmlns:p14="http://schemas.microsoft.com/office/powerpoint/2010/main" val="1799672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93CA28-F1A5-4B5E-8526-8B4896B6A19D}"/>
              </a:ext>
            </a:extLst>
          </p:cNvPr>
          <p:cNvSpPr/>
          <p:nvPr/>
        </p:nvSpPr>
        <p:spPr>
          <a:xfrm>
            <a:off x="2774795" y="511766"/>
            <a:ext cx="5579156" cy="769441"/>
          </a:xfrm>
          <a:prstGeom prst="rect">
            <a:avLst/>
          </a:prstGeom>
        </p:spPr>
        <p:txBody>
          <a:bodyPr wrap="none">
            <a:spAutoFit/>
          </a:bodyPr>
          <a:lstStyle/>
          <a:p>
            <a:pPr algn="ctr"/>
            <a:r>
              <a:rPr lang="en-GB" sz="4400" b="1" u="sng" dirty="0">
                <a:solidFill>
                  <a:srgbClr val="FF0000"/>
                </a:solidFill>
                <a:latin typeface="Lato"/>
              </a:rPr>
              <a:t>Reduce Distractions </a:t>
            </a:r>
            <a:endParaRPr lang="en-GB" sz="4400" b="1" i="0" u="sng" dirty="0">
              <a:solidFill>
                <a:srgbClr val="FF0000"/>
              </a:solidFill>
              <a:effectLst/>
              <a:latin typeface="Lato"/>
            </a:endParaRPr>
          </a:p>
        </p:txBody>
      </p:sp>
      <p:sp>
        <p:nvSpPr>
          <p:cNvPr id="3" name="Rectangle 2">
            <a:extLst>
              <a:ext uri="{FF2B5EF4-FFF2-40B4-BE49-F238E27FC236}">
                <a16:creationId xmlns:a16="http://schemas.microsoft.com/office/drawing/2014/main" id="{F4F2D191-4CD0-4232-BBF8-A6EF869745E2}"/>
              </a:ext>
            </a:extLst>
          </p:cNvPr>
          <p:cNvSpPr/>
          <p:nvPr/>
        </p:nvSpPr>
        <p:spPr>
          <a:xfrm>
            <a:off x="786808" y="1414982"/>
            <a:ext cx="10377377" cy="646331"/>
          </a:xfrm>
          <a:prstGeom prst="rect">
            <a:avLst/>
          </a:prstGeom>
        </p:spPr>
        <p:txBody>
          <a:bodyPr wrap="square">
            <a:spAutoFit/>
          </a:bodyPr>
          <a:lstStyle/>
          <a:p>
            <a:r>
              <a:rPr lang="en-US" b="1" i="0" dirty="0">
                <a:solidFill>
                  <a:srgbClr val="7030A0"/>
                </a:solidFill>
                <a:effectLst/>
                <a:latin typeface="Lato"/>
              </a:rPr>
              <a:t>Learning at home can be challenging for some children, particularly those who see school as the place for learning and home is not. </a:t>
            </a:r>
            <a:endParaRPr lang="en-GB" b="1" dirty="0">
              <a:solidFill>
                <a:srgbClr val="7030A0"/>
              </a:solidFill>
            </a:endParaRPr>
          </a:p>
        </p:txBody>
      </p:sp>
      <p:sp>
        <p:nvSpPr>
          <p:cNvPr id="4" name="Rectangle 3">
            <a:extLst>
              <a:ext uri="{FF2B5EF4-FFF2-40B4-BE49-F238E27FC236}">
                <a16:creationId xmlns:a16="http://schemas.microsoft.com/office/drawing/2014/main" id="{AE910AD2-C479-48CF-9EC5-3B6D682F104F}"/>
              </a:ext>
            </a:extLst>
          </p:cNvPr>
          <p:cNvSpPr/>
          <p:nvPr/>
        </p:nvSpPr>
        <p:spPr>
          <a:xfrm>
            <a:off x="489098" y="2317710"/>
            <a:ext cx="8708065" cy="1392689"/>
          </a:xfrm>
          <a:prstGeom prst="rect">
            <a:avLst/>
          </a:prstGeom>
        </p:spPr>
        <p:txBody>
          <a:bodyPr wrap="square">
            <a:spAutoFit/>
          </a:bodyPr>
          <a:lstStyle/>
          <a:p>
            <a:pPr>
              <a:spcAft>
                <a:spcPts val="300"/>
              </a:spcAft>
            </a:pPr>
            <a:r>
              <a:rPr lang="en-US" sz="2800" b="1" i="0" dirty="0">
                <a:solidFill>
                  <a:srgbClr val="000000"/>
                </a:solidFill>
                <a:effectLst/>
                <a:latin typeface="Lato"/>
              </a:rPr>
              <a:t>Select seating wisely</a:t>
            </a:r>
            <a:endParaRPr lang="en-US" sz="1600" b="0" i="0" dirty="0">
              <a:solidFill>
                <a:srgbClr val="212121"/>
              </a:solidFill>
              <a:effectLst/>
              <a:latin typeface="Lato"/>
            </a:endParaRPr>
          </a:p>
          <a:p>
            <a:pPr>
              <a:spcAft>
                <a:spcPts val="2300"/>
              </a:spcAft>
            </a:pPr>
            <a:r>
              <a:rPr lang="en-US" dirty="0">
                <a:solidFill>
                  <a:srgbClr val="1A1A1A"/>
                </a:solidFill>
                <a:latin typeface="Lato"/>
              </a:rPr>
              <a:t>You know your child best and know what will distract them at home. Generally advice is to try to avoid seating near doors or windows as this can provide potential distractions. </a:t>
            </a:r>
            <a:endParaRPr lang="en-US" sz="1600" b="0" i="0" dirty="0">
              <a:solidFill>
                <a:srgbClr val="212121"/>
              </a:solidFill>
              <a:effectLst/>
              <a:latin typeface="Lato"/>
            </a:endParaRPr>
          </a:p>
        </p:txBody>
      </p:sp>
      <p:pic>
        <p:nvPicPr>
          <p:cNvPr id="2050" name="Picture 2" descr="https://lh4.googleusercontent.com/vWzVEC262OeBW4s1V2xYnQOjHO1Plm8qMClqeQm7KY0TaYHT_iqOL_GWRr-nCJhITLAZnxbLpmyD9riK2AoK6cWwT8PN4QS14i4MOFcTMCaEgV4vs-U=w1280">
            <a:extLst>
              <a:ext uri="{FF2B5EF4-FFF2-40B4-BE49-F238E27FC236}">
                <a16:creationId xmlns:a16="http://schemas.microsoft.com/office/drawing/2014/main" id="{56434615-FB84-4F87-9638-8FC6580C3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7163" y="2318562"/>
            <a:ext cx="2590800" cy="17240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F4E89AD-9EAA-4283-BB90-5795E93F0277}"/>
              </a:ext>
            </a:extLst>
          </p:cNvPr>
          <p:cNvSpPr/>
          <p:nvPr/>
        </p:nvSpPr>
        <p:spPr>
          <a:xfrm>
            <a:off x="489098" y="4042587"/>
            <a:ext cx="6241312" cy="2346796"/>
          </a:xfrm>
          <a:prstGeom prst="rect">
            <a:avLst/>
          </a:prstGeom>
        </p:spPr>
        <p:txBody>
          <a:bodyPr wrap="square">
            <a:spAutoFit/>
          </a:bodyPr>
          <a:lstStyle/>
          <a:p>
            <a:pPr>
              <a:spcAft>
                <a:spcPts val="300"/>
              </a:spcAft>
            </a:pPr>
            <a:r>
              <a:rPr lang="en-US" sz="2800" b="1" dirty="0">
                <a:solidFill>
                  <a:srgbClr val="000000"/>
                </a:solidFill>
                <a:effectLst/>
                <a:latin typeface="Lato"/>
              </a:rPr>
              <a:t>Allow distraction blockers </a:t>
            </a:r>
            <a:endParaRPr lang="en-US" sz="1600" b="0" dirty="0">
              <a:solidFill>
                <a:srgbClr val="212121"/>
              </a:solidFill>
              <a:effectLst/>
              <a:latin typeface="Lato"/>
            </a:endParaRPr>
          </a:p>
          <a:p>
            <a:pPr>
              <a:spcBef>
                <a:spcPts val="900"/>
              </a:spcBef>
              <a:spcAft>
                <a:spcPts val="300"/>
              </a:spcAft>
            </a:pPr>
            <a:r>
              <a:rPr lang="en-US" b="1" dirty="0">
                <a:solidFill>
                  <a:srgbClr val="202124"/>
                </a:solidFill>
                <a:latin typeface="Lato"/>
              </a:rPr>
              <a:t>Fidget toys</a:t>
            </a:r>
            <a:r>
              <a:rPr lang="en-US" dirty="0">
                <a:solidFill>
                  <a:srgbClr val="202124"/>
                </a:solidFill>
                <a:latin typeface="Lato"/>
              </a:rPr>
              <a:t> are often used to provide sensory input </a:t>
            </a:r>
            <a:r>
              <a:rPr lang="en-US" b="1" dirty="0">
                <a:solidFill>
                  <a:srgbClr val="202124"/>
                </a:solidFill>
                <a:latin typeface="Lato"/>
              </a:rPr>
              <a:t>in</a:t>
            </a:r>
            <a:r>
              <a:rPr lang="en-US" dirty="0">
                <a:solidFill>
                  <a:srgbClr val="202124"/>
                </a:solidFill>
                <a:latin typeface="Lato"/>
              </a:rPr>
              <a:t> a less distracting way. They can help improve concentration and attention to tasks by allowing the brain to filter out the extra sensory information e.g. listening to a lesson.</a:t>
            </a:r>
            <a:endParaRPr lang="en-US" sz="1600" b="0" dirty="0">
              <a:solidFill>
                <a:srgbClr val="212121"/>
              </a:solidFill>
              <a:effectLst/>
              <a:latin typeface="Lato"/>
            </a:endParaRPr>
          </a:p>
          <a:p>
            <a:br>
              <a:rPr lang="en-US" sz="1600" b="0" dirty="0">
                <a:solidFill>
                  <a:srgbClr val="212121"/>
                </a:solidFill>
                <a:effectLst/>
                <a:latin typeface="Lato"/>
              </a:rPr>
            </a:br>
            <a:endParaRPr lang="en-GB" dirty="0"/>
          </a:p>
        </p:txBody>
      </p:sp>
      <p:pic>
        <p:nvPicPr>
          <p:cNvPr id="2052" name="Picture 4" descr="https://lh4.googleusercontent.com/wKzbedkoCa_YyVeIR2u3N5P7zWhGJVcHRQiyl2g2DhFIca-bT98V_xul-sECWeFXuBO_Sejl8Sv6Xw2ZMRf67uODmZL2yllsl7AWTMqJurZd8-eGKmkO=w1280">
            <a:extLst>
              <a:ext uri="{FF2B5EF4-FFF2-40B4-BE49-F238E27FC236}">
                <a16:creationId xmlns:a16="http://schemas.microsoft.com/office/drawing/2014/main" id="{9DE4E647-0371-42DB-9782-048B892BD7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9881" y="4604818"/>
            <a:ext cx="2514600" cy="167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3410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DD91D7-7F6F-4247-A0EF-2156F08A86D0}"/>
              </a:ext>
            </a:extLst>
          </p:cNvPr>
          <p:cNvSpPr/>
          <p:nvPr/>
        </p:nvSpPr>
        <p:spPr>
          <a:xfrm>
            <a:off x="531628" y="784687"/>
            <a:ext cx="6634716" cy="5011628"/>
          </a:xfrm>
          <a:prstGeom prst="rect">
            <a:avLst/>
          </a:prstGeom>
        </p:spPr>
        <p:txBody>
          <a:bodyPr wrap="square">
            <a:spAutoFit/>
          </a:bodyPr>
          <a:lstStyle/>
          <a:p>
            <a:pPr>
              <a:spcAft>
                <a:spcPts val="300"/>
              </a:spcAft>
            </a:pPr>
            <a:r>
              <a:rPr lang="en-US" sz="2800" b="1" i="0" dirty="0">
                <a:solidFill>
                  <a:srgbClr val="000000"/>
                </a:solidFill>
                <a:effectLst/>
                <a:latin typeface="Lato"/>
              </a:rPr>
              <a:t>Go with your child</a:t>
            </a:r>
            <a:endParaRPr lang="en-US" sz="1600" b="0" i="0" dirty="0">
              <a:solidFill>
                <a:srgbClr val="212121"/>
              </a:solidFill>
              <a:effectLst/>
              <a:latin typeface="Lato"/>
            </a:endParaRPr>
          </a:p>
          <a:p>
            <a:pPr>
              <a:spcAft>
                <a:spcPts val="2300"/>
              </a:spcAft>
            </a:pPr>
            <a:r>
              <a:rPr lang="en-US" dirty="0">
                <a:solidFill>
                  <a:srgbClr val="1A1A1A"/>
                </a:solidFill>
                <a:latin typeface="Lato"/>
              </a:rPr>
              <a:t>How much or how little you expect your child to do each day will very much depend on how your child is feeling. It is really good to encourage your child to share how they are feeling at the start of each session so you can judge what you are going to ask them to do and how many learning breaks </a:t>
            </a:r>
            <a:r>
              <a:rPr lang="en-US" dirty="0" err="1">
                <a:solidFill>
                  <a:srgbClr val="1A1A1A"/>
                </a:solidFill>
                <a:latin typeface="Lato"/>
              </a:rPr>
              <a:t>etc</a:t>
            </a:r>
            <a:r>
              <a:rPr lang="en-US" dirty="0">
                <a:solidFill>
                  <a:srgbClr val="1A1A1A"/>
                </a:solidFill>
                <a:latin typeface="Lato"/>
              </a:rPr>
              <a:t> might be needed.</a:t>
            </a:r>
            <a:endParaRPr lang="en-US" sz="1600" b="0" i="0" dirty="0">
              <a:solidFill>
                <a:srgbClr val="212121"/>
              </a:solidFill>
              <a:effectLst/>
              <a:latin typeface="Lato"/>
            </a:endParaRPr>
          </a:p>
          <a:p>
            <a:pPr>
              <a:spcAft>
                <a:spcPts val="2300"/>
              </a:spcAft>
            </a:pPr>
            <a:r>
              <a:rPr lang="en-US" dirty="0">
                <a:solidFill>
                  <a:srgbClr val="1A1A1A"/>
                </a:solidFill>
                <a:latin typeface="Lato"/>
              </a:rPr>
              <a:t>Making the learning personal to your child really helps to enhance engagement levels. The lesson of the day might be writing instructions about how to make a model castle, but your child may not be interested in castles. Always try, where possible to make the learning important to them. If your child likes </a:t>
            </a:r>
            <a:r>
              <a:rPr lang="en-US" dirty="0" err="1">
                <a:solidFill>
                  <a:srgbClr val="1A1A1A"/>
                </a:solidFill>
                <a:latin typeface="Lato"/>
              </a:rPr>
              <a:t>Pokemon</a:t>
            </a:r>
            <a:r>
              <a:rPr lang="en-US" dirty="0">
                <a:solidFill>
                  <a:srgbClr val="1A1A1A"/>
                </a:solidFill>
                <a:latin typeface="Lato"/>
              </a:rPr>
              <a:t> or chess for example, why not ask them to write the instructions of how to play either of these. Explain these can be shared with others who do not know how to play which gives the learning real purpose for them</a:t>
            </a:r>
            <a:endParaRPr lang="en-US" sz="1600" b="0" i="0" dirty="0">
              <a:solidFill>
                <a:srgbClr val="212121"/>
              </a:solidFill>
              <a:effectLst/>
              <a:latin typeface="Lato"/>
            </a:endParaRPr>
          </a:p>
        </p:txBody>
      </p:sp>
      <p:pic>
        <p:nvPicPr>
          <p:cNvPr id="3074" name="Picture 2" descr="https://lh6.googleusercontent.com/i5qKSfaBoa9m0dm86z_hmjmCTi502deJVExxZBsK8GwhoE5I9un9tcWUUfr148ZK1V0yiMeqXxtw-7C-pTkKxgghbat56lP27dt-a96o_HMYBnFAcX2q=w1280">
            <a:extLst>
              <a:ext uri="{FF2B5EF4-FFF2-40B4-BE49-F238E27FC236}">
                <a16:creationId xmlns:a16="http://schemas.microsoft.com/office/drawing/2014/main" id="{4CB5744C-1161-41AD-8193-665F0B5E0A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9690" y="1519017"/>
            <a:ext cx="2962275" cy="14382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ow to make a cardboard Castle | English Heritage">
            <a:extLst>
              <a:ext uri="{FF2B5EF4-FFF2-40B4-BE49-F238E27FC236}">
                <a16:creationId xmlns:a16="http://schemas.microsoft.com/office/drawing/2014/main" id="{6DB5F295-D3B1-4D0D-985B-12758838E0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9627" y="3591067"/>
            <a:ext cx="3718073" cy="2366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0921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BB69E3-1810-429D-9369-DFCFC8E278D4}"/>
              </a:ext>
            </a:extLst>
          </p:cNvPr>
          <p:cNvSpPr/>
          <p:nvPr/>
        </p:nvSpPr>
        <p:spPr>
          <a:xfrm>
            <a:off x="1606890" y="628725"/>
            <a:ext cx="8552919" cy="646331"/>
          </a:xfrm>
          <a:prstGeom prst="rect">
            <a:avLst/>
          </a:prstGeom>
        </p:spPr>
        <p:txBody>
          <a:bodyPr wrap="none">
            <a:spAutoFit/>
          </a:bodyPr>
          <a:lstStyle/>
          <a:p>
            <a:pPr algn="ctr"/>
            <a:r>
              <a:rPr lang="en-US" sz="3600" b="1" u="sng" dirty="0">
                <a:solidFill>
                  <a:srgbClr val="FF0000"/>
                </a:solidFill>
                <a:latin typeface="Lato"/>
              </a:rPr>
              <a:t>Break work down into smaller sections</a:t>
            </a:r>
            <a:endParaRPr lang="en-US" sz="3600" b="1" i="0" u="sng" dirty="0">
              <a:solidFill>
                <a:srgbClr val="FF0000"/>
              </a:solidFill>
              <a:effectLst/>
              <a:latin typeface="Lato"/>
            </a:endParaRPr>
          </a:p>
        </p:txBody>
      </p:sp>
      <p:sp>
        <p:nvSpPr>
          <p:cNvPr id="3" name="Rectangle 2">
            <a:extLst>
              <a:ext uri="{FF2B5EF4-FFF2-40B4-BE49-F238E27FC236}">
                <a16:creationId xmlns:a16="http://schemas.microsoft.com/office/drawing/2014/main" id="{34CEC53E-5E19-4278-93FE-F3154D3BBE53}"/>
              </a:ext>
            </a:extLst>
          </p:cNvPr>
          <p:cNvSpPr/>
          <p:nvPr/>
        </p:nvSpPr>
        <p:spPr>
          <a:xfrm>
            <a:off x="606056" y="453080"/>
            <a:ext cx="10388009" cy="2862322"/>
          </a:xfrm>
          <a:prstGeom prst="rect">
            <a:avLst/>
          </a:prstGeom>
        </p:spPr>
        <p:txBody>
          <a:bodyPr wrap="square">
            <a:spAutoFit/>
          </a:bodyPr>
          <a:lstStyle/>
          <a:p>
            <a:endParaRPr lang="en-US" sz="3600" b="1" i="0" dirty="0">
              <a:solidFill>
                <a:srgbClr val="212121"/>
              </a:solidFill>
              <a:effectLst/>
              <a:latin typeface="Lato"/>
            </a:endParaRPr>
          </a:p>
          <a:p>
            <a:endParaRPr lang="en-US" sz="3600" b="1" dirty="0">
              <a:solidFill>
                <a:srgbClr val="212121"/>
              </a:solidFill>
              <a:latin typeface="Lato"/>
            </a:endParaRPr>
          </a:p>
          <a:p>
            <a:r>
              <a:rPr lang="en-US" sz="3600" b="1" i="0" dirty="0">
                <a:solidFill>
                  <a:srgbClr val="212121"/>
                </a:solidFill>
                <a:effectLst/>
                <a:latin typeface="Lato"/>
              </a:rPr>
              <a:t>Now and Next</a:t>
            </a:r>
            <a:endParaRPr lang="en-US" sz="1600" b="0" i="0" dirty="0">
              <a:solidFill>
                <a:srgbClr val="212121"/>
              </a:solidFill>
              <a:effectLst/>
              <a:latin typeface="Lato"/>
            </a:endParaRPr>
          </a:p>
          <a:p>
            <a:r>
              <a:rPr lang="en-US" dirty="0">
                <a:solidFill>
                  <a:srgbClr val="212121"/>
                </a:solidFill>
                <a:latin typeface="Lato"/>
              </a:rPr>
              <a:t>When children are faced with a piece of work, sometimes it can feel like they have a mountain to climb. Breaking it down into much smaller sections can really help children focus on one task at a time, without feeling overwhelmed. Equally, using a 'Now and Next' model can also help to hold children's attention and keep them interested.</a:t>
            </a:r>
            <a:endParaRPr lang="en-US" sz="1600" b="0" i="0" dirty="0">
              <a:solidFill>
                <a:srgbClr val="212121"/>
              </a:solidFill>
              <a:effectLst/>
              <a:latin typeface="Lato"/>
            </a:endParaRPr>
          </a:p>
        </p:txBody>
      </p:sp>
      <p:pic>
        <p:nvPicPr>
          <p:cNvPr id="4" name="Picture 3">
            <a:extLst>
              <a:ext uri="{FF2B5EF4-FFF2-40B4-BE49-F238E27FC236}">
                <a16:creationId xmlns:a16="http://schemas.microsoft.com/office/drawing/2014/main" id="{46966469-60A7-4B7A-9289-DAE47C083993}"/>
              </a:ext>
            </a:extLst>
          </p:cNvPr>
          <p:cNvPicPr>
            <a:picLocks noChangeAspect="1"/>
          </p:cNvPicPr>
          <p:nvPr/>
        </p:nvPicPr>
        <p:blipFill>
          <a:blip r:embed="rId2"/>
          <a:stretch>
            <a:fillRect/>
          </a:stretch>
        </p:blipFill>
        <p:spPr>
          <a:xfrm>
            <a:off x="2956294" y="3429000"/>
            <a:ext cx="4879901" cy="3131690"/>
          </a:xfrm>
          <a:prstGeom prst="rect">
            <a:avLst/>
          </a:prstGeom>
        </p:spPr>
      </p:pic>
    </p:spTree>
    <p:extLst>
      <p:ext uri="{BB962C8B-B14F-4D97-AF65-F5344CB8AC3E}">
        <p14:creationId xmlns:p14="http://schemas.microsoft.com/office/powerpoint/2010/main" val="2901670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BEAA6F-FFBF-4C3F-8DAF-FB7918CCBA36}"/>
              </a:ext>
            </a:extLst>
          </p:cNvPr>
          <p:cNvSpPr/>
          <p:nvPr/>
        </p:nvSpPr>
        <p:spPr>
          <a:xfrm>
            <a:off x="467833" y="566678"/>
            <a:ext cx="10260418" cy="2923877"/>
          </a:xfrm>
          <a:prstGeom prst="rect">
            <a:avLst/>
          </a:prstGeom>
        </p:spPr>
        <p:txBody>
          <a:bodyPr wrap="square">
            <a:spAutoFit/>
          </a:bodyPr>
          <a:lstStyle/>
          <a:p>
            <a:r>
              <a:rPr lang="en-US" sz="2000" b="1" dirty="0">
                <a:solidFill>
                  <a:srgbClr val="202124"/>
                </a:solidFill>
                <a:latin typeface="Lato"/>
              </a:rPr>
              <a:t>When using a now and next board, the now tends to be a learning / demanding activity and the next is usually a reward/motivator. For example, if your child was working in year 2 and they were writing a letter it might look a little like this:</a:t>
            </a:r>
          </a:p>
          <a:p>
            <a:endParaRPr lang="en-US" sz="1600" b="0" i="0" dirty="0">
              <a:solidFill>
                <a:srgbClr val="212121"/>
              </a:solidFill>
              <a:effectLst/>
              <a:latin typeface="Lato"/>
            </a:endParaRPr>
          </a:p>
          <a:p>
            <a:r>
              <a:rPr lang="en-US" b="1" dirty="0">
                <a:solidFill>
                  <a:srgbClr val="202124"/>
                </a:solidFill>
                <a:latin typeface="Lato"/>
              </a:rPr>
              <a:t>Now: </a:t>
            </a:r>
            <a:r>
              <a:rPr lang="en-US" dirty="0">
                <a:solidFill>
                  <a:srgbClr val="202124"/>
                </a:solidFill>
                <a:latin typeface="Lato"/>
              </a:rPr>
              <a:t>Write the introduction of the letter</a:t>
            </a:r>
            <a:endParaRPr lang="en-US" sz="1600" b="0" i="0" dirty="0">
              <a:solidFill>
                <a:srgbClr val="212121"/>
              </a:solidFill>
              <a:effectLst/>
              <a:latin typeface="Lato"/>
            </a:endParaRPr>
          </a:p>
          <a:p>
            <a:r>
              <a:rPr lang="en-US" b="1" dirty="0">
                <a:solidFill>
                  <a:srgbClr val="202124"/>
                </a:solidFill>
                <a:latin typeface="Lato"/>
              </a:rPr>
              <a:t>Next: </a:t>
            </a:r>
            <a:r>
              <a:rPr lang="en-US" dirty="0">
                <a:solidFill>
                  <a:srgbClr val="202124"/>
                </a:solidFill>
                <a:latin typeface="Lato"/>
              </a:rPr>
              <a:t>5 mins </a:t>
            </a:r>
            <a:r>
              <a:rPr lang="en-US" dirty="0" err="1">
                <a:solidFill>
                  <a:srgbClr val="202124"/>
                </a:solidFill>
                <a:latin typeface="Lato"/>
              </a:rPr>
              <a:t>lego</a:t>
            </a:r>
            <a:r>
              <a:rPr lang="en-US" dirty="0">
                <a:solidFill>
                  <a:srgbClr val="202124"/>
                </a:solidFill>
                <a:latin typeface="Lato"/>
              </a:rPr>
              <a:t> building </a:t>
            </a:r>
            <a:endParaRPr lang="en-US" sz="1600" b="0" i="0" dirty="0">
              <a:solidFill>
                <a:srgbClr val="212121"/>
              </a:solidFill>
              <a:effectLst/>
              <a:latin typeface="Lato"/>
            </a:endParaRPr>
          </a:p>
          <a:p>
            <a:r>
              <a:rPr lang="en-US" b="1" dirty="0">
                <a:solidFill>
                  <a:srgbClr val="202124"/>
                </a:solidFill>
                <a:latin typeface="Lato"/>
              </a:rPr>
              <a:t>Now: </a:t>
            </a:r>
            <a:r>
              <a:rPr lang="en-US" dirty="0">
                <a:solidFill>
                  <a:srgbClr val="202124"/>
                </a:solidFill>
                <a:latin typeface="Lato"/>
              </a:rPr>
              <a:t>Write the middle of the letter </a:t>
            </a:r>
            <a:endParaRPr lang="en-US" sz="1600" b="0" i="0" dirty="0">
              <a:solidFill>
                <a:srgbClr val="212121"/>
              </a:solidFill>
              <a:effectLst/>
              <a:latin typeface="Lato"/>
            </a:endParaRPr>
          </a:p>
          <a:p>
            <a:r>
              <a:rPr lang="en-US" b="1" dirty="0">
                <a:solidFill>
                  <a:srgbClr val="202124"/>
                </a:solidFill>
                <a:latin typeface="Lato"/>
              </a:rPr>
              <a:t>Next:</a:t>
            </a:r>
            <a:r>
              <a:rPr lang="en-US" dirty="0">
                <a:solidFill>
                  <a:srgbClr val="202124"/>
                </a:solidFill>
                <a:latin typeface="Lato"/>
              </a:rPr>
              <a:t> 5 mins </a:t>
            </a:r>
            <a:r>
              <a:rPr lang="en-US" dirty="0" err="1">
                <a:solidFill>
                  <a:srgbClr val="202124"/>
                </a:solidFill>
                <a:latin typeface="Lato"/>
              </a:rPr>
              <a:t>lego</a:t>
            </a:r>
            <a:r>
              <a:rPr lang="en-US" dirty="0">
                <a:solidFill>
                  <a:srgbClr val="202124"/>
                </a:solidFill>
                <a:latin typeface="Lato"/>
              </a:rPr>
              <a:t> building... and so on. </a:t>
            </a:r>
            <a:endParaRPr lang="en-US" sz="1600" b="0" i="0" dirty="0">
              <a:solidFill>
                <a:srgbClr val="212121"/>
              </a:solidFill>
              <a:effectLst/>
              <a:latin typeface="Lato"/>
            </a:endParaRPr>
          </a:p>
          <a:p>
            <a:r>
              <a:rPr lang="en-US" dirty="0">
                <a:solidFill>
                  <a:srgbClr val="202124"/>
                </a:solidFill>
                <a:latin typeface="Lato"/>
              </a:rPr>
              <a:t>The key to success with these boards is to ensure that children have a clear understanding of the time. Use of sand timers or even Alexa (if you have one) can be very useful. </a:t>
            </a:r>
            <a:endParaRPr lang="en-US" sz="1600" b="0" i="0" dirty="0">
              <a:solidFill>
                <a:srgbClr val="212121"/>
              </a:solidFill>
              <a:effectLst/>
              <a:latin typeface="Lato"/>
            </a:endParaRPr>
          </a:p>
        </p:txBody>
      </p:sp>
      <p:pic>
        <p:nvPicPr>
          <p:cNvPr id="3" name="Picture 2">
            <a:extLst>
              <a:ext uri="{FF2B5EF4-FFF2-40B4-BE49-F238E27FC236}">
                <a16:creationId xmlns:a16="http://schemas.microsoft.com/office/drawing/2014/main" id="{5C6EAD84-51C3-42A2-983B-89A0D527B985}"/>
              </a:ext>
            </a:extLst>
          </p:cNvPr>
          <p:cNvPicPr>
            <a:picLocks noChangeAspect="1"/>
          </p:cNvPicPr>
          <p:nvPr/>
        </p:nvPicPr>
        <p:blipFill>
          <a:blip r:embed="rId2"/>
          <a:stretch>
            <a:fillRect/>
          </a:stretch>
        </p:blipFill>
        <p:spPr>
          <a:xfrm>
            <a:off x="783598" y="3795434"/>
            <a:ext cx="4814444" cy="2762719"/>
          </a:xfrm>
          <a:prstGeom prst="rect">
            <a:avLst/>
          </a:prstGeom>
        </p:spPr>
      </p:pic>
      <p:pic>
        <p:nvPicPr>
          <p:cNvPr id="4" name="Picture 3">
            <a:extLst>
              <a:ext uri="{FF2B5EF4-FFF2-40B4-BE49-F238E27FC236}">
                <a16:creationId xmlns:a16="http://schemas.microsoft.com/office/drawing/2014/main" id="{8D361779-DB92-4CA6-B20B-BEFB19CAE974}"/>
              </a:ext>
            </a:extLst>
          </p:cNvPr>
          <p:cNvPicPr>
            <a:picLocks noChangeAspect="1"/>
          </p:cNvPicPr>
          <p:nvPr/>
        </p:nvPicPr>
        <p:blipFill>
          <a:blip r:embed="rId3"/>
          <a:stretch>
            <a:fillRect/>
          </a:stretch>
        </p:blipFill>
        <p:spPr>
          <a:xfrm>
            <a:off x="6241311" y="3649279"/>
            <a:ext cx="5178277" cy="3055031"/>
          </a:xfrm>
          <a:prstGeom prst="rect">
            <a:avLst/>
          </a:prstGeom>
        </p:spPr>
      </p:pic>
    </p:spTree>
    <p:extLst>
      <p:ext uri="{BB962C8B-B14F-4D97-AF65-F5344CB8AC3E}">
        <p14:creationId xmlns:p14="http://schemas.microsoft.com/office/powerpoint/2010/main" val="3074431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71CD14-8CA2-46B3-91C9-D616301AA512}"/>
              </a:ext>
            </a:extLst>
          </p:cNvPr>
          <p:cNvSpPr/>
          <p:nvPr/>
        </p:nvSpPr>
        <p:spPr>
          <a:xfrm>
            <a:off x="1279451" y="492250"/>
            <a:ext cx="4816549" cy="769441"/>
          </a:xfrm>
          <a:prstGeom prst="rect">
            <a:avLst/>
          </a:prstGeom>
        </p:spPr>
        <p:txBody>
          <a:bodyPr wrap="square">
            <a:spAutoFit/>
          </a:bodyPr>
          <a:lstStyle/>
          <a:p>
            <a:pPr algn="ctr"/>
            <a:r>
              <a:rPr lang="en-GB" sz="4400" b="1" u="sng" dirty="0">
                <a:solidFill>
                  <a:srgbClr val="FF0000"/>
                </a:solidFill>
                <a:latin typeface="Lato"/>
              </a:rPr>
              <a:t>Learning Breaks</a:t>
            </a:r>
            <a:endParaRPr lang="en-GB" sz="4400" b="1" i="0" u="sng" dirty="0">
              <a:solidFill>
                <a:srgbClr val="FF0000"/>
              </a:solidFill>
              <a:effectLst/>
              <a:latin typeface="Lato"/>
            </a:endParaRPr>
          </a:p>
        </p:txBody>
      </p:sp>
      <p:pic>
        <p:nvPicPr>
          <p:cNvPr id="4098" name="Picture 2" descr="https://lh3.googleusercontent.com/IpdJ32y8-sV_M2jqCLaH3G_PQKUht0AUHUHjsrjz14yJofN_Y25AW3PhBfOlaqo-z-mg6RByuYHkMr663-uWXy_bkLvy94R5jLKU7f79IxonioBmWck=w1280">
            <a:extLst>
              <a:ext uri="{FF2B5EF4-FFF2-40B4-BE49-F238E27FC236}">
                <a16:creationId xmlns:a16="http://schemas.microsoft.com/office/drawing/2014/main" id="{4963F667-8483-4007-88D7-EDECD1368F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1796" y="210651"/>
            <a:ext cx="5019565" cy="643669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E12C672-1B97-4769-B073-43F0F014E5F2}"/>
              </a:ext>
            </a:extLst>
          </p:cNvPr>
          <p:cNvSpPr/>
          <p:nvPr/>
        </p:nvSpPr>
        <p:spPr>
          <a:xfrm>
            <a:off x="250639" y="1518268"/>
            <a:ext cx="6671157" cy="4616717"/>
          </a:xfrm>
          <a:prstGeom prst="rect">
            <a:avLst/>
          </a:prstGeom>
        </p:spPr>
        <p:txBody>
          <a:bodyPr wrap="square">
            <a:spAutoFit/>
          </a:bodyPr>
          <a:lstStyle/>
          <a:p>
            <a:r>
              <a:rPr lang="en-US" dirty="0">
                <a:solidFill>
                  <a:srgbClr val="212121"/>
                </a:solidFill>
                <a:latin typeface="Lato"/>
              </a:rPr>
              <a:t>Learning Breaks for children are when children are given a short mental break from the focused task taken at regular intervals. Most learning breaks range from around 5 to 20 minutes as a general rule, although most people prefer to keep them short. For maximum success, it’s usually best to include a physical activity. </a:t>
            </a:r>
          </a:p>
          <a:p>
            <a:endParaRPr lang="en-US" sz="1600" b="0" i="0" dirty="0">
              <a:solidFill>
                <a:srgbClr val="212121"/>
              </a:solidFill>
              <a:effectLst/>
              <a:latin typeface="Lato"/>
            </a:endParaRPr>
          </a:p>
          <a:p>
            <a:endParaRPr lang="en-US" sz="1600" b="0" i="0" dirty="0">
              <a:solidFill>
                <a:srgbClr val="212121"/>
              </a:solidFill>
              <a:effectLst/>
              <a:latin typeface="Lato"/>
            </a:endParaRPr>
          </a:p>
          <a:p>
            <a:r>
              <a:rPr lang="en-US" b="1" u="sng" dirty="0">
                <a:solidFill>
                  <a:srgbClr val="7030A0"/>
                </a:solidFill>
                <a:latin typeface="Lato"/>
              </a:rPr>
              <a:t>The benefits of using learning breaks include helping children to:</a:t>
            </a:r>
            <a:endParaRPr lang="en-US" sz="1600" b="1" i="0" u="sng" dirty="0">
              <a:solidFill>
                <a:srgbClr val="7030A0"/>
              </a:solidFill>
              <a:effectLst/>
              <a:latin typeface="Lato"/>
            </a:endParaRPr>
          </a:p>
          <a:p>
            <a:pPr>
              <a:buFont typeface="Arial" panose="020B0604020202020204" pitchFamily="34" charset="0"/>
              <a:buChar char="•"/>
            </a:pPr>
            <a:r>
              <a:rPr lang="en-US" dirty="0">
                <a:solidFill>
                  <a:srgbClr val="212121"/>
                </a:solidFill>
                <a:latin typeface="Lato"/>
              </a:rPr>
              <a:t>be calmer</a:t>
            </a:r>
            <a:endParaRPr lang="en-US" sz="1600" b="0" i="0" dirty="0">
              <a:solidFill>
                <a:srgbClr val="212121"/>
              </a:solidFill>
              <a:effectLst/>
              <a:latin typeface="Lato"/>
            </a:endParaRPr>
          </a:p>
          <a:p>
            <a:pPr>
              <a:buFont typeface="Arial" panose="020B0604020202020204" pitchFamily="34" charset="0"/>
              <a:buChar char="•"/>
            </a:pPr>
            <a:r>
              <a:rPr lang="en-US" dirty="0">
                <a:solidFill>
                  <a:srgbClr val="212121"/>
                </a:solidFill>
                <a:latin typeface="Lato"/>
              </a:rPr>
              <a:t>remain focused </a:t>
            </a:r>
            <a:endParaRPr lang="en-US" sz="1600" b="0" i="0" dirty="0">
              <a:solidFill>
                <a:srgbClr val="212121"/>
              </a:solidFill>
              <a:effectLst/>
              <a:latin typeface="Lato"/>
            </a:endParaRPr>
          </a:p>
          <a:p>
            <a:pPr>
              <a:buFont typeface="Arial" panose="020B0604020202020204" pitchFamily="34" charset="0"/>
              <a:buChar char="•"/>
            </a:pPr>
            <a:r>
              <a:rPr lang="en-US" dirty="0">
                <a:solidFill>
                  <a:srgbClr val="212121"/>
                </a:solidFill>
                <a:latin typeface="Lato"/>
              </a:rPr>
              <a:t>less prone to daydreaming</a:t>
            </a:r>
            <a:endParaRPr lang="en-US" sz="1600" b="0" i="0" dirty="0">
              <a:solidFill>
                <a:srgbClr val="212121"/>
              </a:solidFill>
              <a:effectLst/>
              <a:latin typeface="Lato"/>
            </a:endParaRPr>
          </a:p>
          <a:p>
            <a:pPr>
              <a:buFont typeface="Arial" panose="020B0604020202020204" pitchFamily="34" charset="0"/>
              <a:buChar char="•"/>
            </a:pPr>
            <a:r>
              <a:rPr lang="en-US" dirty="0">
                <a:solidFill>
                  <a:srgbClr val="212121"/>
                </a:solidFill>
                <a:latin typeface="Lato"/>
              </a:rPr>
              <a:t>in a better mental place to face the next challenge </a:t>
            </a:r>
            <a:endParaRPr lang="en-US" sz="1600" b="0" i="0" dirty="0">
              <a:solidFill>
                <a:srgbClr val="212121"/>
              </a:solidFill>
              <a:effectLst/>
              <a:latin typeface="Lato"/>
            </a:endParaRPr>
          </a:p>
          <a:p>
            <a:r>
              <a:rPr lang="en-US" dirty="0">
                <a:solidFill>
                  <a:srgbClr val="212121"/>
                </a:solidFill>
                <a:latin typeface="Lato"/>
              </a:rPr>
              <a:t>As we all know, children have lots of expendable energy and it can often present itself at inopportune times. </a:t>
            </a:r>
            <a:endParaRPr lang="en-US" sz="1600" b="0" i="0" dirty="0">
              <a:solidFill>
                <a:srgbClr val="212121"/>
              </a:solidFill>
              <a:effectLst/>
              <a:latin typeface="Lato"/>
            </a:endParaRPr>
          </a:p>
        </p:txBody>
      </p:sp>
    </p:spTree>
    <p:extLst>
      <p:ext uri="{BB962C8B-B14F-4D97-AF65-F5344CB8AC3E}">
        <p14:creationId xmlns:p14="http://schemas.microsoft.com/office/powerpoint/2010/main" val="1662437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81AFC71-577C-4AB2-AAA1-0910853FB59E}"/>
              </a:ext>
            </a:extLst>
          </p:cNvPr>
          <p:cNvSpPr/>
          <p:nvPr/>
        </p:nvSpPr>
        <p:spPr>
          <a:xfrm>
            <a:off x="1020726" y="553744"/>
            <a:ext cx="10388009" cy="1384995"/>
          </a:xfrm>
          <a:prstGeom prst="rect">
            <a:avLst/>
          </a:prstGeom>
        </p:spPr>
        <p:txBody>
          <a:bodyPr wrap="square">
            <a:spAutoFit/>
          </a:bodyPr>
          <a:lstStyle/>
          <a:p>
            <a:r>
              <a:rPr lang="en-US" sz="2800" b="1" u="sng" dirty="0">
                <a:solidFill>
                  <a:srgbClr val="FF0000"/>
                </a:solidFill>
                <a:latin typeface="Lato"/>
              </a:rPr>
              <a:t>Learning breaks have also shown to significantly reduce stress and anxiety levels too, providing organic improvements to learning and higher engagement levels. </a:t>
            </a:r>
            <a:endParaRPr lang="en-GB" sz="2800" b="1" u="sng" dirty="0">
              <a:solidFill>
                <a:srgbClr val="FF0000"/>
              </a:solidFill>
            </a:endParaRPr>
          </a:p>
        </p:txBody>
      </p:sp>
      <p:pic>
        <p:nvPicPr>
          <p:cNvPr id="3" name="Picture 2">
            <a:extLst>
              <a:ext uri="{FF2B5EF4-FFF2-40B4-BE49-F238E27FC236}">
                <a16:creationId xmlns:a16="http://schemas.microsoft.com/office/drawing/2014/main" id="{6FF8F8B7-C0BC-49F1-A095-39B500B0FF9A}"/>
              </a:ext>
            </a:extLst>
          </p:cNvPr>
          <p:cNvPicPr>
            <a:picLocks noChangeAspect="1"/>
          </p:cNvPicPr>
          <p:nvPr/>
        </p:nvPicPr>
        <p:blipFill>
          <a:blip r:embed="rId2"/>
          <a:stretch>
            <a:fillRect/>
          </a:stretch>
        </p:blipFill>
        <p:spPr>
          <a:xfrm>
            <a:off x="304385" y="2529695"/>
            <a:ext cx="5791615" cy="3774561"/>
          </a:xfrm>
          <a:prstGeom prst="rect">
            <a:avLst/>
          </a:prstGeom>
        </p:spPr>
      </p:pic>
      <p:pic>
        <p:nvPicPr>
          <p:cNvPr id="4" name="Picture 3">
            <a:extLst>
              <a:ext uri="{FF2B5EF4-FFF2-40B4-BE49-F238E27FC236}">
                <a16:creationId xmlns:a16="http://schemas.microsoft.com/office/drawing/2014/main" id="{F3232540-1A6E-4A68-B8AB-28C854BF0D17}"/>
              </a:ext>
            </a:extLst>
          </p:cNvPr>
          <p:cNvPicPr>
            <a:picLocks noChangeAspect="1"/>
          </p:cNvPicPr>
          <p:nvPr/>
        </p:nvPicPr>
        <p:blipFill>
          <a:blip r:embed="rId3"/>
          <a:stretch>
            <a:fillRect/>
          </a:stretch>
        </p:blipFill>
        <p:spPr>
          <a:xfrm>
            <a:off x="6277855" y="2369626"/>
            <a:ext cx="5914145" cy="3839272"/>
          </a:xfrm>
          <a:prstGeom prst="rect">
            <a:avLst/>
          </a:prstGeom>
        </p:spPr>
      </p:pic>
    </p:spTree>
    <p:extLst>
      <p:ext uri="{BB962C8B-B14F-4D97-AF65-F5344CB8AC3E}">
        <p14:creationId xmlns:p14="http://schemas.microsoft.com/office/powerpoint/2010/main" val="1292906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87C6CC-D87A-4ADD-8BB0-F0E2729DAE4C}"/>
              </a:ext>
            </a:extLst>
          </p:cNvPr>
          <p:cNvPicPr>
            <a:picLocks noChangeAspect="1"/>
          </p:cNvPicPr>
          <p:nvPr/>
        </p:nvPicPr>
        <p:blipFill>
          <a:blip r:embed="rId2"/>
          <a:stretch>
            <a:fillRect/>
          </a:stretch>
        </p:blipFill>
        <p:spPr>
          <a:xfrm>
            <a:off x="229433" y="243162"/>
            <a:ext cx="6029214" cy="3919374"/>
          </a:xfrm>
          <a:prstGeom prst="rect">
            <a:avLst/>
          </a:prstGeom>
        </p:spPr>
      </p:pic>
      <p:pic>
        <p:nvPicPr>
          <p:cNvPr id="3" name="Picture 2">
            <a:extLst>
              <a:ext uri="{FF2B5EF4-FFF2-40B4-BE49-F238E27FC236}">
                <a16:creationId xmlns:a16="http://schemas.microsoft.com/office/drawing/2014/main" id="{CF1DB819-C09F-4F38-88A9-B1812668D8A2}"/>
              </a:ext>
            </a:extLst>
          </p:cNvPr>
          <p:cNvPicPr>
            <a:picLocks noChangeAspect="1"/>
          </p:cNvPicPr>
          <p:nvPr/>
        </p:nvPicPr>
        <p:blipFill>
          <a:blip r:embed="rId3"/>
          <a:stretch>
            <a:fillRect/>
          </a:stretch>
        </p:blipFill>
        <p:spPr>
          <a:xfrm>
            <a:off x="6258647" y="392158"/>
            <a:ext cx="5635642" cy="3621382"/>
          </a:xfrm>
          <a:prstGeom prst="rect">
            <a:avLst/>
          </a:prstGeom>
        </p:spPr>
      </p:pic>
      <p:pic>
        <p:nvPicPr>
          <p:cNvPr id="4" name="Picture 3">
            <a:extLst>
              <a:ext uri="{FF2B5EF4-FFF2-40B4-BE49-F238E27FC236}">
                <a16:creationId xmlns:a16="http://schemas.microsoft.com/office/drawing/2014/main" id="{C73F61F2-65A5-4501-B34A-10D85E762021}"/>
              </a:ext>
            </a:extLst>
          </p:cNvPr>
          <p:cNvPicPr>
            <a:picLocks noChangeAspect="1"/>
          </p:cNvPicPr>
          <p:nvPr/>
        </p:nvPicPr>
        <p:blipFill>
          <a:blip r:embed="rId4"/>
          <a:stretch>
            <a:fillRect/>
          </a:stretch>
        </p:blipFill>
        <p:spPr>
          <a:xfrm>
            <a:off x="229433" y="4162536"/>
            <a:ext cx="5514089" cy="2587814"/>
          </a:xfrm>
          <a:prstGeom prst="rect">
            <a:avLst/>
          </a:prstGeom>
        </p:spPr>
      </p:pic>
      <p:pic>
        <p:nvPicPr>
          <p:cNvPr id="5" name="Picture 4">
            <a:extLst>
              <a:ext uri="{FF2B5EF4-FFF2-40B4-BE49-F238E27FC236}">
                <a16:creationId xmlns:a16="http://schemas.microsoft.com/office/drawing/2014/main" id="{C05C1D26-E6D7-4E64-88D7-9F44384CF9F6}"/>
              </a:ext>
            </a:extLst>
          </p:cNvPr>
          <p:cNvPicPr>
            <a:picLocks noChangeAspect="1"/>
          </p:cNvPicPr>
          <p:nvPr/>
        </p:nvPicPr>
        <p:blipFill>
          <a:blip r:embed="rId5"/>
          <a:stretch>
            <a:fillRect/>
          </a:stretch>
        </p:blipFill>
        <p:spPr>
          <a:xfrm>
            <a:off x="6258647" y="4162536"/>
            <a:ext cx="5433459" cy="2562290"/>
          </a:xfrm>
          <a:prstGeom prst="rect">
            <a:avLst/>
          </a:prstGeom>
        </p:spPr>
      </p:pic>
    </p:spTree>
    <p:extLst>
      <p:ext uri="{BB962C8B-B14F-4D97-AF65-F5344CB8AC3E}">
        <p14:creationId xmlns:p14="http://schemas.microsoft.com/office/powerpoint/2010/main" val="3906326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56F76E-9E7C-408C-BDCD-2FF8096E8EFB}"/>
              </a:ext>
            </a:extLst>
          </p:cNvPr>
          <p:cNvSpPr/>
          <p:nvPr/>
        </p:nvSpPr>
        <p:spPr>
          <a:xfrm>
            <a:off x="923345" y="1612346"/>
            <a:ext cx="10175358" cy="1569660"/>
          </a:xfrm>
          <a:prstGeom prst="rect">
            <a:avLst/>
          </a:prstGeom>
        </p:spPr>
        <p:txBody>
          <a:bodyPr wrap="square">
            <a:spAutoFit/>
          </a:bodyPr>
          <a:lstStyle/>
          <a:p>
            <a:r>
              <a:rPr lang="en-US" sz="2400" b="0" i="0" dirty="0">
                <a:solidFill>
                  <a:srgbClr val="002938"/>
                </a:solidFill>
                <a:effectLst/>
                <a:latin typeface="UnderstoodSans"/>
              </a:rPr>
              <a:t>Knowing there’s a limit to how long they have to stay focused can make it easier for kids to hang in there. Set a timer for how long your child needs to work before having a quick snack or taking a play break. You can increase the amount of time little by little as your child gets better at focusing.</a:t>
            </a:r>
          </a:p>
        </p:txBody>
      </p:sp>
      <p:sp>
        <p:nvSpPr>
          <p:cNvPr id="3" name="Rectangle 2">
            <a:extLst>
              <a:ext uri="{FF2B5EF4-FFF2-40B4-BE49-F238E27FC236}">
                <a16:creationId xmlns:a16="http://schemas.microsoft.com/office/drawing/2014/main" id="{C7EDF739-68F1-44EF-9FDF-8DB46B470F79}"/>
              </a:ext>
            </a:extLst>
          </p:cNvPr>
          <p:cNvSpPr/>
          <p:nvPr/>
        </p:nvSpPr>
        <p:spPr>
          <a:xfrm>
            <a:off x="4484908" y="449559"/>
            <a:ext cx="3318601" cy="923330"/>
          </a:xfrm>
          <a:prstGeom prst="rect">
            <a:avLst/>
          </a:prstGeom>
        </p:spPr>
        <p:txBody>
          <a:bodyPr wrap="none">
            <a:spAutoFit/>
          </a:bodyPr>
          <a:lstStyle/>
          <a:p>
            <a:r>
              <a:rPr lang="en-US" sz="5400" b="1" i="0" u="sng" dirty="0">
                <a:solidFill>
                  <a:srgbClr val="FF0000"/>
                </a:solidFill>
                <a:effectLst/>
                <a:latin typeface="UnderstoodSans"/>
              </a:rPr>
              <a:t>Set a timer</a:t>
            </a:r>
          </a:p>
        </p:txBody>
      </p:sp>
      <p:pic>
        <p:nvPicPr>
          <p:cNvPr id="6146" name="Picture 2" descr="Time Timer App Review">
            <a:extLst>
              <a:ext uri="{FF2B5EF4-FFF2-40B4-BE49-F238E27FC236}">
                <a16:creationId xmlns:a16="http://schemas.microsoft.com/office/drawing/2014/main" id="{D1C1775D-6376-437B-ADBA-7C71D7CFCE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791" y="3813102"/>
            <a:ext cx="4943503" cy="25953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ooking timer - count-up/down cooking timer">
            <a:extLst>
              <a:ext uri="{FF2B5EF4-FFF2-40B4-BE49-F238E27FC236}">
                <a16:creationId xmlns:a16="http://schemas.microsoft.com/office/drawing/2014/main" id="{B40DC118-5B60-496F-855A-101490158F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8759" y="3553010"/>
            <a:ext cx="2904531" cy="290453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Classroom Timers - Fun Timers">
            <a:extLst>
              <a:ext uri="{FF2B5EF4-FFF2-40B4-BE49-F238E27FC236}">
                <a16:creationId xmlns:a16="http://schemas.microsoft.com/office/drawing/2014/main" id="{B0F54175-20FE-4F74-AE32-DC2C48D6A4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56693" y="3100309"/>
            <a:ext cx="3458851" cy="34077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8150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D4B65C-ABF3-432C-A7F5-D4DE493BEC5A}"/>
              </a:ext>
            </a:extLst>
          </p:cNvPr>
          <p:cNvSpPr/>
          <p:nvPr/>
        </p:nvSpPr>
        <p:spPr>
          <a:xfrm>
            <a:off x="1316665" y="1329850"/>
            <a:ext cx="9558670" cy="2677656"/>
          </a:xfrm>
          <a:prstGeom prst="rect">
            <a:avLst/>
          </a:prstGeom>
        </p:spPr>
        <p:txBody>
          <a:bodyPr wrap="square">
            <a:spAutoFit/>
          </a:bodyPr>
          <a:lstStyle/>
          <a:p>
            <a:r>
              <a:rPr lang="en-US" sz="2400" b="1" i="0" dirty="0">
                <a:solidFill>
                  <a:srgbClr val="002938"/>
                </a:solidFill>
                <a:effectLst/>
                <a:latin typeface="UnderstoodSans"/>
                <a:hlinkClick r:id="rId2"/>
              </a:rPr>
              <a:t>Mindfulness</a:t>
            </a:r>
            <a:r>
              <a:rPr lang="en-US" sz="2400" b="0" i="0" dirty="0">
                <a:solidFill>
                  <a:srgbClr val="002938"/>
                </a:solidFill>
                <a:effectLst/>
                <a:latin typeface="UnderstoodSans"/>
              </a:rPr>
              <a:t> exercises are all about paying attention and focusing. Studies have shown that mindfulness can help kids improve their behavior and their ability to focus on lessons and on schoolwork.</a:t>
            </a:r>
          </a:p>
          <a:p>
            <a:endParaRPr lang="en-US" sz="2400" b="0" i="0" dirty="0">
              <a:solidFill>
                <a:srgbClr val="002938"/>
              </a:solidFill>
              <a:effectLst/>
              <a:latin typeface="UnderstoodSans"/>
            </a:endParaRPr>
          </a:p>
          <a:p>
            <a:r>
              <a:rPr lang="en-US" sz="2400" b="0" i="0" dirty="0">
                <a:solidFill>
                  <a:srgbClr val="002938"/>
                </a:solidFill>
                <a:effectLst/>
                <a:latin typeface="UnderstoodSans"/>
              </a:rPr>
              <a:t>One way to practice is to sit quietly and focus on breathing in and out. Taking even a few deep breaths before class or a test could make a difference.</a:t>
            </a:r>
          </a:p>
        </p:txBody>
      </p:sp>
      <p:sp>
        <p:nvSpPr>
          <p:cNvPr id="3" name="Rectangle 2">
            <a:extLst>
              <a:ext uri="{FF2B5EF4-FFF2-40B4-BE49-F238E27FC236}">
                <a16:creationId xmlns:a16="http://schemas.microsoft.com/office/drawing/2014/main" id="{1D1064A0-317E-483B-9E59-C1B903C5AACF}"/>
              </a:ext>
            </a:extLst>
          </p:cNvPr>
          <p:cNvSpPr/>
          <p:nvPr/>
        </p:nvSpPr>
        <p:spPr>
          <a:xfrm>
            <a:off x="4014282" y="430105"/>
            <a:ext cx="3890039" cy="769441"/>
          </a:xfrm>
          <a:prstGeom prst="rect">
            <a:avLst/>
          </a:prstGeom>
        </p:spPr>
        <p:txBody>
          <a:bodyPr wrap="none">
            <a:spAutoFit/>
          </a:bodyPr>
          <a:lstStyle/>
          <a:p>
            <a:r>
              <a:rPr lang="en-US" sz="4400" b="1" i="0" u="sng" dirty="0">
                <a:solidFill>
                  <a:srgbClr val="FF0000"/>
                </a:solidFill>
                <a:effectLst/>
                <a:latin typeface="UnderstoodSans"/>
              </a:rPr>
              <a:t>Try mindfulness</a:t>
            </a:r>
            <a:endParaRPr lang="en-GB" sz="4400" u="sng" dirty="0">
              <a:solidFill>
                <a:srgbClr val="FF0000"/>
              </a:solidFill>
            </a:endParaRPr>
          </a:p>
        </p:txBody>
      </p:sp>
      <p:pic>
        <p:nvPicPr>
          <p:cNvPr id="7172" name="Picture 4" descr="Why is Mindfulness so important for children? How do we teach Mindfulness?">
            <a:extLst>
              <a:ext uri="{FF2B5EF4-FFF2-40B4-BE49-F238E27FC236}">
                <a16:creationId xmlns:a16="http://schemas.microsoft.com/office/drawing/2014/main" id="{F4DF4067-F72A-4BCB-919B-E0E44730B3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796" y="3886814"/>
            <a:ext cx="5270204" cy="2529423"/>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10 mindfulness exercises for kids - BBC Good Food">
            <a:extLst>
              <a:ext uri="{FF2B5EF4-FFF2-40B4-BE49-F238E27FC236}">
                <a16:creationId xmlns:a16="http://schemas.microsoft.com/office/drawing/2014/main" id="{CDF14E1A-3AEF-4D24-96F7-AB693331B4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7056" y="3690004"/>
            <a:ext cx="2973238" cy="2700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469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CC81091-09DD-40B3-BF49-8A0DE93FAB03}"/>
              </a:ext>
            </a:extLst>
          </p:cNvPr>
          <p:cNvSpPr txBox="1"/>
          <p:nvPr/>
        </p:nvSpPr>
        <p:spPr>
          <a:xfrm>
            <a:off x="946298" y="575980"/>
            <a:ext cx="8442251" cy="646331"/>
          </a:xfrm>
          <a:prstGeom prst="rect">
            <a:avLst/>
          </a:prstGeom>
          <a:noFill/>
        </p:spPr>
        <p:txBody>
          <a:bodyPr wrap="square" rtlCol="0">
            <a:spAutoFit/>
          </a:bodyPr>
          <a:lstStyle/>
          <a:p>
            <a:r>
              <a:rPr lang="en-US" sz="3600" b="1" u="sng" dirty="0">
                <a:solidFill>
                  <a:srgbClr val="FF0000"/>
                </a:solidFill>
              </a:rPr>
              <a:t>Stick to a set bedtime and wake up routine</a:t>
            </a:r>
            <a:endParaRPr lang="en-GB" sz="3600" b="1" u="sng" dirty="0">
              <a:solidFill>
                <a:srgbClr val="FF0000"/>
              </a:solidFill>
            </a:endParaRPr>
          </a:p>
        </p:txBody>
      </p:sp>
      <p:pic>
        <p:nvPicPr>
          <p:cNvPr id="9218" name="Picture 2" descr="Child Cartoon png download - 2400*1842 - Free Transparent Bedtime png  Download. - CleanPNG / KissPNG">
            <a:extLst>
              <a:ext uri="{FF2B5EF4-FFF2-40B4-BE49-F238E27FC236}">
                <a16:creationId xmlns:a16="http://schemas.microsoft.com/office/drawing/2014/main" id="{085A74FE-29C6-47CD-9146-C77778AE2E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5560" y="3059445"/>
            <a:ext cx="4387260" cy="3412313"/>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Premium Vector | Little boy wake up in the morning">
            <a:extLst>
              <a:ext uri="{FF2B5EF4-FFF2-40B4-BE49-F238E27FC236}">
                <a16:creationId xmlns:a16="http://schemas.microsoft.com/office/drawing/2014/main" id="{1F6BFEF1-E29C-4E86-A2B0-90FD66EE8C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0769" y="3603767"/>
            <a:ext cx="3145134" cy="27432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E2242EF-E135-4992-9DAD-2A245423BA7A}"/>
              </a:ext>
            </a:extLst>
          </p:cNvPr>
          <p:cNvSpPr txBox="1"/>
          <p:nvPr/>
        </p:nvSpPr>
        <p:spPr>
          <a:xfrm>
            <a:off x="444264" y="1505098"/>
            <a:ext cx="10517106" cy="1815882"/>
          </a:xfrm>
          <a:prstGeom prst="rect">
            <a:avLst/>
          </a:prstGeom>
          <a:noFill/>
        </p:spPr>
        <p:txBody>
          <a:bodyPr wrap="square" rtlCol="0">
            <a:spAutoFit/>
          </a:bodyPr>
          <a:lstStyle/>
          <a:p>
            <a:r>
              <a:rPr lang="en-US" sz="2800" dirty="0"/>
              <a:t>A well rested mind is a focused mind.  Help your child create and stick to a nightly routine so he or she gets to bed at a decent hour.  A good sleep will help give your child’s mind a chance to absorb everything from the day and recharge for tomorrow</a:t>
            </a:r>
            <a:endParaRPr lang="en-GB" sz="2800" dirty="0"/>
          </a:p>
        </p:txBody>
      </p:sp>
    </p:spTree>
    <p:extLst>
      <p:ext uri="{BB962C8B-B14F-4D97-AF65-F5344CB8AC3E}">
        <p14:creationId xmlns:p14="http://schemas.microsoft.com/office/powerpoint/2010/main" val="1212348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962B8ED-05B0-441A-9DEC-569102A08E0A}"/>
              </a:ext>
            </a:extLst>
          </p:cNvPr>
          <p:cNvSpPr/>
          <p:nvPr/>
        </p:nvSpPr>
        <p:spPr>
          <a:xfrm>
            <a:off x="829339" y="711853"/>
            <a:ext cx="10292316" cy="2677656"/>
          </a:xfrm>
          <a:prstGeom prst="rect">
            <a:avLst/>
          </a:prstGeom>
        </p:spPr>
        <p:txBody>
          <a:bodyPr wrap="square">
            <a:spAutoFit/>
          </a:bodyPr>
          <a:lstStyle/>
          <a:p>
            <a:r>
              <a:rPr lang="en-US" sz="2400" b="0" i="0" dirty="0">
                <a:solidFill>
                  <a:srgbClr val="002938"/>
                </a:solidFill>
                <a:effectLst/>
                <a:latin typeface="UnderstoodSans"/>
              </a:rPr>
              <a:t>Struggling with focus or any other skill can take a toll on a child’s self-esteem. </a:t>
            </a:r>
            <a:r>
              <a:rPr lang="en-US" sz="2400" b="1" i="0" dirty="0">
                <a:solidFill>
                  <a:srgbClr val="002938"/>
                </a:solidFill>
                <a:effectLst/>
                <a:latin typeface="UnderstoodSans"/>
                <a:hlinkClick r:id="rId2"/>
              </a:rPr>
              <a:t>Praise your child’s hard work</a:t>
            </a:r>
            <a:r>
              <a:rPr lang="en-US" sz="2400" b="0" i="0" dirty="0">
                <a:solidFill>
                  <a:srgbClr val="002938"/>
                </a:solidFill>
                <a:effectLst/>
                <a:latin typeface="UnderstoodSans"/>
              </a:rPr>
              <a:t> to improve focus. Point out even small improvements. And let your child know that focus skills can get better.</a:t>
            </a:r>
          </a:p>
          <a:p>
            <a:endParaRPr lang="en-US" sz="2400" b="0" i="0" dirty="0">
              <a:solidFill>
                <a:srgbClr val="002938"/>
              </a:solidFill>
              <a:effectLst/>
              <a:latin typeface="UnderstoodSans"/>
            </a:endParaRPr>
          </a:p>
          <a:p>
            <a:r>
              <a:rPr lang="en-US" sz="2400" b="0" i="0" dirty="0">
                <a:solidFill>
                  <a:srgbClr val="002938"/>
                </a:solidFill>
                <a:effectLst/>
                <a:latin typeface="UnderstoodSans"/>
              </a:rPr>
              <a:t>And remember to talk about your child’s strengths, not just challenges. Celebrate focus wins, big and small. When kids understand what they’re good at, it builds confidence and helps them stay motivated when things get tough.</a:t>
            </a:r>
          </a:p>
        </p:txBody>
      </p:sp>
      <p:pic>
        <p:nvPicPr>
          <p:cNvPr id="8194" name="Picture 2" descr="Good job!&quot; Is Praising Young Children a Good idea?">
            <a:extLst>
              <a:ext uri="{FF2B5EF4-FFF2-40B4-BE49-F238E27FC236}">
                <a16:creationId xmlns:a16="http://schemas.microsoft.com/office/drawing/2014/main" id="{C6BA2E32-A3A3-4F15-8829-66B1AD2F3D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8762" y="3775407"/>
            <a:ext cx="3010111" cy="216728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Are you over-praising your child? | Parent">
            <a:extLst>
              <a:ext uri="{FF2B5EF4-FFF2-40B4-BE49-F238E27FC236}">
                <a16:creationId xmlns:a16="http://schemas.microsoft.com/office/drawing/2014/main" id="{8539DDD0-E008-4B4A-B5C0-103235DF47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210" y="3616492"/>
            <a:ext cx="3647410" cy="2529655"/>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Do You Make This Mistake When Praising Your Child? - Early Education Central">
            <a:extLst>
              <a:ext uri="{FF2B5EF4-FFF2-40B4-BE49-F238E27FC236}">
                <a16:creationId xmlns:a16="http://schemas.microsoft.com/office/drawing/2014/main" id="{63F86C24-9EB7-4107-BB65-8AF7F36B91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29016" y="3987145"/>
            <a:ext cx="4017819" cy="1743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95660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FD5158-9EE7-40D4-ABFD-CE38F981BE57}"/>
              </a:ext>
            </a:extLst>
          </p:cNvPr>
          <p:cNvSpPr/>
          <p:nvPr/>
        </p:nvSpPr>
        <p:spPr>
          <a:xfrm>
            <a:off x="2620167" y="501134"/>
            <a:ext cx="6611425" cy="523220"/>
          </a:xfrm>
          <a:prstGeom prst="rect">
            <a:avLst/>
          </a:prstGeom>
        </p:spPr>
        <p:txBody>
          <a:bodyPr wrap="none">
            <a:spAutoFit/>
          </a:bodyPr>
          <a:lstStyle/>
          <a:p>
            <a:pPr algn="ctr"/>
            <a:r>
              <a:rPr lang="en-US" sz="2800" b="1" u="sng" dirty="0">
                <a:solidFill>
                  <a:srgbClr val="FF0000"/>
                </a:solidFill>
                <a:latin typeface="Lato"/>
              </a:rPr>
              <a:t>Alternative ideas for learning at home</a:t>
            </a:r>
          </a:p>
        </p:txBody>
      </p:sp>
      <p:sp>
        <p:nvSpPr>
          <p:cNvPr id="3" name="Rectangle 2">
            <a:extLst>
              <a:ext uri="{FF2B5EF4-FFF2-40B4-BE49-F238E27FC236}">
                <a16:creationId xmlns:a16="http://schemas.microsoft.com/office/drawing/2014/main" id="{7C799D9D-F340-41CA-AA27-AA457BBED456}"/>
              </a:ext>
            </a:extLst>
          </p:cNvPr>
          <p:cNvSpPr/>
          <p:nvPr/>
        </p:nvSpPr>
        <p:spPr>
          <a:xfrm>
            <a:off x="400050" y="1181342"/>
            <a:ext cx="11395709" cy="830997"/>
          </a:xfrm>
          <a:prstGeom prst="rect">
            <a:avLst/>
          </a:prstGeom>
        </p:spPr>
        <p:txBody>
          <a:bodyPr wrap="square">
            <a:spAutoFit/>
          </a:bodyPr>
          <a:lstStyle/>
          <a:p>
            <a:r>
              <a:rPr lang="en-US" sz="2400" b="1" i="0" dirty="0">
                <a:solidFill>
                  <a:srgbClr val="212121"/>
                </a:solidFill>
                <a:effectLst/>
                <a:latin typeface="Lato"/>
              </a:rPr>
              <a:t>If the online learning is not working out on a particular day, there are a wealth of ideas to try instead. </a:t>
            </a:r>
            <a:endParaRPr lang="en-GB" sz="2400" b="1" dirty="0"/>
          </a:p>
        </p:txBody>
      </p:sp>
      <p:pic>
        <p:nvPicPr>
          <p:cNvPr id="4" name="Picture 3">
            <a:extLst>
              <a:ext uri="{FF2B5EF4-FFF2-40B4-BE49-F238E27FC236}">
                <a16:creationId xmlns:a16="http://schemas.microsoft.com/office/drawing/2014/main" id="{F0EBF864-9DF8-4B1C-96BB-90EEBAF1C8C6}"/>
              </a:ext>
            </a:extLst>
          </p:cNvPr>
          <p:cNvPicPr>
            <a:picLocks noChangeAspect="1"/>
          </p:cNvPicPr>
          <p:nvPr/>
        </p:nvPicPr>
        <p:blipFill>
          <a:blip r:embed="rId2"/>
          <a:stretch>
            <a:fillRect/>
          </a:stretch>
        </p:blipFill>
        <p:spPr>
          <a:xfrm>
            <a:off x="1417320" y="2076080"/>
            <a:ext cx="9938252" cy="4516227"/>
          </a:xfrm>
          <a:prstGeom prst="rect">
            <a:avLst/>
          </a:prstGeom>
        </p:spPr>
      </p:pic>
    </p:spTree>
    <p:extLst>
      <p:ext uri="{BB962C8B-B14F-4D97-AF65-F5344CB8AC3E}">
        <p14:creationId xmlns:p14="http://schemas.microsoft.com/office/powerpoint/2010/main" val="42000536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A5AD2C8-1373-4849-80E1-241E45EAC2B6}"/>
              </a:ext>
            </a:extLst>
          </p:cNvPr>
          <p:cNvPicPr>
            <a:picLocks noChangeAspect="1"/>
          </p:cNvPicPr>
          <p:nvPr/>
        </p:nvPicPr>
        <p:blipFill>
          <a:blip r:embed="rId2"/>
          <a:stretch>
            <a:fillRect/>
          </a:stretch>
        </p:blipFill>
        <p:spPr>
          <a:xfrm>
            <a:off x="484029" y="701750"/>
            <a:ext cx="11523552" cy="5316278"/>
          </a:xfrm>
          <a:prstGeom prst="rect">
            <a:avLst/>
          </a:prstGeom>
        </p:spPr>
      </p:pic>
    </p:spTree>
    <p:extLst>
      <p:ext uri="{BB962C8B-B14F-4D97-AF65-F5344CB8AC3E}">
        <p14:creationId xmlns:p14="http://schemas.microsoft.com/office/powerpoint/2010/main" val="18997941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C6FF4B-2D3C-4EB7-BCD8-7B45D4CA9BE7}"/>
              </a:ext>
            </a:extLst>
          </p:cNvPr>
          <p:cNvPicPr>
            <a:picLocks noChangeAspect="1"/>
          </p:cNvPicPr>
          <p:nvPr/>
        </p:nvPicPr>
        <p:blipFill>
          <a:blip r:embed="rId2"/>
          <a:stretch>
            <a:fillRect/>
          </a:stretch>
        </p:blipFill>
        <p:spPr>
          <a:xfrm>
            <a:off x="139148" y="850438"/>
            <a:ext cx="11913704" cy="5157124"/>
          </a:xfrm>
          <a:prstGeom prst="rect">
            <a:avLst/>
          </a:prstGeom>
        </p:spPr>
      </p:pic>
    </p:spTree>
    <p:extLst>
      <p:ext uri="{BB962C8B-B14F-4D97-AF65-F5344CB8AC3E}">
        <p14:creationId xmlns:p14="http://schemas.microsoft.com/office/powerpoint/2010/main" val="28343506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TotalTime>
  <Words>1046</Words>
  <Application>Microsoft Office PowerPoint</Application>
  <PresentationFormat>Widescreen</PresentationFormat>
  <Paragraphs>52</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Lato</vt:lpstr>
      <vt:lpstr>UnderstoodSans</vt:lpstr>
      <vt:lpstr>Office Theme</vt:lpstr>
      <vt:lpstr>Supporting children to stay focused on home learning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children to stay focused on home learning</dc:title>
  <dc:creator>Senco</dc:creator>
  <cp:lastModifiedBy>Senco</cp:lastModifiedBy>
  <cp:revision>21</cp:revision>
  <dcterms:created xsi:type="dcterms:W3CDTF">2021-01-23T12:42:56Z</dcterms:created>
  <dcterms:modified xsi:type="dcterms:W3CDTF">2021-01-23T13:25:45Z</dcterms:modified>
</cp:coreProperties>
</file>