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4" d="100"/>
          <a:sy n="84" d="100"/>
        </p:scale>
        <p:origin x="90"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5ED65-978E-422F-BC68-4E43D926E9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96282E1-6659-4BF8-B89E-CD1327D7CA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15DE5A-B613-48AE-85B1-736E58F3D6ED}"/>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5" name="Footer Placeholder 4">
            <a:extLst>
              <a:ext uri="{FF2B5EF4-FFF2-40B4-BE49-F238E27FC236}">
                <a16:creationId xmlns:a16="http://schemas.microsoft.com/office/drawing/2014/main" id="{C3C5B6EC-3E4A-48D8-B056-DFD0ECE5CC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BCA8D1-AE38-4C4E-9482-A8D1071A110E}"/>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3244216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EA587-1D2A-4968-BFDB-4D01A4FF15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C3D09F-CD51-43A8-AFE8-2CB0F5C12F8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11DEA1-BCF5-41D4-A654-70480F890614}"/>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5" name="Footer Placeholder 4">
            <a:extLst>
              <a:ext uri="{FF2B5EF4-FFF2-40B4-BE49-F238E27FC236}">
                <a16:creationId xmlns:a16="http://schemas.microsoft.com/office/drawing/2014/main" id="{EBEC1D74-ADAC-477A-AFEB-59A94D4153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D2ABD5-2068-47B0-B1F3-097690500ECC}"/>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2674376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2BD43-624B-45B2-AC85-726B4B2811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DBAD6F-C3EB-4172-B0E3-4D9017271D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0DBA2C1-23E9-415D-BD8B-6A45AC7FB30F}"/>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5" name="Footer Placeholder 4">
            <a:extLst>
              <a:ext uri="{FF2B5EF4-FFF2-40B4-BE49-F238E27FC236}">
                <a16:creationId xmlns:a16="http://schemas.microsoft.com/office/drawing/2014/main" id="{9F7DFEF6-A850-4B6D-A690-2E4ACDD543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AD8DD9-31D0-40A2-A59F-2AF860A250FC}"/>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1246123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1ED34-A619-445E-A855-78AAEFD93D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8CB8DE2-678D-43C7-8CA9-FE8FF95462E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DBD2774-1FA1-40EF-8085-3A7D4A7C503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894DB9-D7A1-4036-8ECA-86DBCA19A81B}"/>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6" name="Footer Placeholder 5">
            <a:extLst>
              <a:ext uri="{FF2B5EF4-FFF2-40B4-BE49-F238E27FC236}">
                <a16:creationId xmlns:a16="http://schemas.microsoft.com/office/drawing/2014/main" id="{D0E34959-B02B-4FE7-A0EC-828A99DA22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8FFC1B-B5CB-400E-A463-0A7FFDC9E529}"/>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460944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27837-3EDD-4B2F-99E7-D53EF5F3B2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252D32-4D17-4DE9-A1EE-B96C72F01D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BA9576-A091-480A-AC3E-06D42341EC4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835FD6-7F00-45E1-B4A4-D969828D96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AAB0EAB-96E1-4A37-B078-F9C3585E865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25F826-2D3B-4550-B877-9E5465ED0FE3}"/>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8" name="Footer Placeholder 7">
            <a:extLst>
              <a:ext uri="{FF2B5EF4-FFF2-40B4-BE49-F238E27FC236}">
                <a16:creationId xmlns:a16="http://schemas.microsoft.com/office/drawing/2014/main" id="{CED7AB7C-8B6A-4953-BC17-C62DDB8523C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ABFB4CB-C662-49FA-98F3-DF5B134A439A}"/>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2920894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C6D4A-A2AD-4101-B85A-DE6E5DE0FC0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78D36E5-CC77-4D93-AB1D-1C880562B26F}"/>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4" name="Footer Placeholder 3">
            <a:extLst>
              <a:ext uri="{FF2B5EF4-FFF2-40B4-BE49-F238E27FC236}">
                <a16:creationId xmlns:a16="http://schemas.microsoft.com/office/drawing/2014/main" id="{EE0F1693-0236-4D8F-BA88-399B57DF78E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98A0CA9-4A7E-4CA1-9F2A-D79821342BE4}"/>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4030064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A87A7D-E547-4C40-8101-6B45EACAA835}"/>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3" name="Footer Placeholder 2">
            <a:extLst>
              <a:ext uri="{FF2B5EF4-FFF2-40B4-BE49-F238E27FC236}">
                <a16:creationId xmlns:a16="http://schemas.microsoft.com/office/drawing/2014/main" id="{E5B766EC-398C-470B-B75E-4FAFD280FC4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23EFD3-63A4-4B63-8432-C366A6FC08E9}"/>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47562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D4F74-BEDA-4D7C-AAC9-07E35281B6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41B398E-5B79-4E6B-8C6C-C18DF35EA9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1F92740-5E87-4A08-8EA3-BDE3150777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C1E8CC3-B217-4FA2-A52A-DFE3A12172AF}"/>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6" name="Footer Placeholder 5">
            <a:extLst>
              <a:ext uri="{FF2B5EF4-FFF2-40B4-BE49-F238E27FC236}">
                <a16:creationId xmlns:a16="http://schemas.microsoft.com/office/drawing/2014/main" id="{9082F634-1E53-43C9-B71D-23E264A350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3EF8E7-C913-490C-8AB9-905DDBFE196F}"/>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3506683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2C63E-5AD1-48BE-B837-07F39ECE15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48685B-AAF2-4E6F-95BC-1EAA55F0AB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ADA52F7-EB92-42A3-9A22-AA3AFDD0CD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7E9EB7-C462-44C2-8000-B0429196AA65}"/>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6" name="Footer Placeholder 5">
            <a:extLst>
              <a:ext uri="{FF2B5EF4-FFF2-40B4-BE49-F238E27FC236}">
                <a16:creationId xmlns:a16="http://schemas.microsoft.com/office/drawing/2014/main" id="{0B68A149-57FC-45A8-BC8D-19ECB69EDB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613285-2D76-4E33-B990-6195A43D5337}"/>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141035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1BDBC-238E-4559-BF01-0A583E55C77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12CE31-0ECA-4ACC-B8F4-39DC8E90403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EA8960-E638-4D89-8C96-A857AF2CC0AE}"/>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5" name="Footer Placeholder 4">
            <a:extLst>
              <a:ext uri="{FF2B5EF4-FFF2-40B4-BE49-F238E27FC236}">
                <a16:creationId xmlns:a16="http://schemas.microsoft.com/office/drawing/2014/main" id="{1A35728D-BEFD-42DC-91A9-AD9554816F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501ECA-98EA-45F4-A684-F92CA1686FE3}"/>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967288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56CF88-45E4-4F99-A908-7BA2B34A25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A2B826-9AA6-4A0A-8E42-EEF19B4C103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757FE4-E68A-4287-BDCE-5D52A5A9039D}"/>
              </a:ext>
            </a:extLst>
          </p:cNvPr>
          <p:cNvSpPr>
            <a:spLocks noGrp="1"/>
          </p:cNvSpPr>
          <p:nvPr>
            <p:ph type="dt" sz="half" idx="10"/>
          </p:nvPr>
        </p:nvSpPr>
        <p:spPr/>
        <p:txBody>
          <a:bodyPr/>
          <a:lstStyle/>
          <a:p>
            <a:fld id="{54D9E345-548C-4D91-B360-05DE6809287F}" type="datetimeFigureOut">
              <a:rPr lang="en-GB" smtClean="0"/>
              <a:t>23/01/2021</a:t>
            </a:fld>
            <a:endParaRPr lang="en-GB"/>
          </a:p>
        </p:txBody>
      </p:sp>
      <p:sp>
        <p:nvSpPr>
          <p:cNvPr id="5" name="Footer Placeholder 4">
            <a:extLst>
              <a:ext uri="{FF2B5EF4-FFF2-40B4-BE49-F238E27FC236}">
                <a16:creationId xmlns:a16="http://schemas.microsoft.com/office/drawing/2014/main" id="{707B5A3B-7D24-42D0-9B1C-0D5503CB94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61037F-90C1-4F86-B9A1-05C1943BAB3A}"/>
              </a:ext>
            </a:extLst>
          </p:cNvPr>
          <p:cNvSpPr>
            <a:spLocks noGrp="1"/>
          </p:cNvSpPr>
          <p:nvPr>
            <p:ph type="sldNum" sz="quarter" idx="12"/>
          </p:nvPr>
        </p:nvSpPr>
        <p:spPr/>
        <p:txBody>
          <a:bodyPr/>
          <a:lstStyle/>
          <a:p>
            <a:fld id="{9F7B6BDE-43BF-427D-9AF2-560D06CB39CE}" type="slidenum">
              <a:rPr lang="en-GB" smtClean="0"/>
              <a:t>‹#›</a:t>
            </a:fld>
            <a:endParaRPr lang="en-GB"/>
          </a:p>
        </p:txBody>
      </p:sp>
    </p:spTree>
    <p:extLst>
      <p:ext uri="{BB962C8B-B14F-4D97-AF65-F5344CB8AC3E}">
        <p14:creationId xmlns:p14="http://schemas.microsoft.com/office/powerpoint/2010/main" val="3561357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E09B53-D2EF-4BBF-BEFD-28584758B0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984416-1635-4799-926B-0919B07A2E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0E58B0-8335-4578-B874-7583D0E5BC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D9E345-548C-4D91-B360-05DE6809287F}" type="datetimeFigureOut">
              <a:rPr lang="en-GB" smtClean="0"/>
              <a:t>23/01/2021</a:t>
            </a:fld>
            <a:endParaRPr lang="en-GB"/>
          </a:p>
        </p:txBody>
      </p:sp>
      <p:sp>
        <p:nvSpPr>
          <p:cNvPr id="5" name="Footer Placeholder 4">
            <a:extLst>
              <a:ext uri="{FF2B5EF4-FFF2-40B4-BE49-F238E27FC236}">
                <a16:creationId xmlns:a16="http://schemas.microsoft.com/office/drawing/2014/main" id="{B199AE7F-3CEF-40BA-B192-ABA2855A26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821A634-8F24-4951-926B-EEBD4DF05E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7B6BDE-43BF-427D-9AF2-560D06CB39CE}" type="slidenum">
              <a:rPr lang="en-GB" smtClean="0"/>
              <a:t>‹#›</a:t>
            </a:fld>
            <a:endParaRPr lang="en-GB"/>
          </a:p>
        </p:txBody>
      </p:sp>
    </p:spTree>
    <p:extLst>
      <p:ext uri="{BB962C8B-B14F-4D97-AF65-F5344CB8AC3E}">
        <p14:creationId xmlns:p14="http://schemas.microsoft.com/office/powerpoint/2010/main" val="2087435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youngminds.org.uk/find-help/for-parents/supporting-your-child-during-the-coronavirus-pandemic/" TargetMode="External"/><Relationship Id="rId2" Type="http://schemas.openxmlformats.org/officeDocument/2006/relationships/hyperlink" Target="Click%20HERE%20to%20access%20a%20Leaflet%20for%20Parents/Carers:%20Supporting%20your%20child%20during%20the%20coronavirus%20pandemic."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nosycrow.com/blog/released-today-free-information-book-explaining-coronavirus-children-illustrated-gruffalo-illustrator-axel-scheffler/"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pa.org/pubs/magination/kids-guide-coronavirus-ebook.pdf"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drive.google.com/file/d/19wOvVX_R9_o3UzZD62DcF2Mn_U-lWTwo/view?usp=sharing"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drive.google.com/file/d/1T4RT4MHZlI9fdcIvmUmxHJEuFKBe2Gd9/view?usp=sharing"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drive.google.com/file/d/12o6ZZdt91HDeR7bG3MJgQOkNiOVTrHtl/view?usp=sharin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B456D-9814-4D98-B17F-57148D4D1B65}"/>
              </a:ext>
            </a:extLst>
          </p:cNvPr>
          <p:cNvSpPr>
            <a:spLocks noGrp="1"/>
          </p:cNvSpPr>
          <p:nvPr>
            <p:ph type="ctrTitle"/>
          </p:nvPr>
        </p:nvSpPr>
        <p:spPr>
          <a:xfrm>
            <a:off x="435936" y="821036"/>
            <a:ext cx="9870558" cy="858910"/>
          </a:xfrm>
        </p:spPr>
        <p:txBody>
          <a:bodyPr>
            <a:normAutofit fontScale="90000"/>
          </a:bodyPr>
          <a:lstStyle/>
          <a:p>
            <a:br>
              <a:rPr lang="en-US" sz="4400" b="1" u="sng" dirty="0">
                <a:solidFill>
                  <a:srgbClr val="FF0000"/>
                </a:solidFill>
              </a:rPr>
            </a:br>
            <a:br>
              <a:rPr lang="en-US" sz="4400" b="1" u="sng" dirty="0">
                <a:solidFill>
                  <a:srgbClr val="FF0000"/>
                </a:solidFill>
              </a:rPr>
            </a:br>
            <a:br>
              <a:rPr lang="en-US" sz="4400" b="1" u="sng" dirty="0">
                <a:solidFill>
                  <a:srgbClr val="FF0000"/>
                </a:solidFill>
              </a:rPr>
            </a:br>
            <a:br>
              <a:rPr lang="en-US" sz="4400" b="1" u="sng" dirty="0">
                <a:solidFill>
                  <a:srgbClr val="FF0000"/>
                </a:solidFill>
              </a:rPr>
            </a:br>
            <a:r>
              <a:rPr lang="en-US" sz="4400" b="1" u="sng" dirty="0">
                <a:solidFill>
                  <a:srgbClr val="FF0000"/>
                </a:solidFill>
              </a:rPr>
              <a:t>Helping children make sense of Coronavirus</a:t>
            </a:r>
            <a:br>
              <a:rPr lang="en-US" dirty="0"/>
            </a:br>
            <a:endParaRPr lang="en-GB" dirty="0"/>
          </a:p>
        </p:txBody>
      </p:sp>
      <p:sp>
        <p:nvSpPr>
          <p:cNvPr id="3" name="Subtitle 2">
            <a:extLst>
              <a:ext uri="{FF2B5EF4-FFF2-40B4-BE49-F238E27FC236}">
                <a16:creationId xmlns:a16="http://schemas.microsoft.com/office/drawing/2014/main" id="{5F5F6D4D-0095-4A14-A9AB-3BB837481096}"/>
              </a:ext>
            </a:extLst>
          </p:cNvPr>
          <p:cNvSpPr>
            <a:spLocks noGrp="1"/>
          </p:cNvSpPr>
          <p:nvPr>
            <p:ph type="subTitle" idx="1"/>
          </p:nvPr>
        </p:nvSpPr>
        <p:spPr>
          <a:xfrm>
            <a:off x="577703" y="1286539"/>
            <a:ext cx="5333999" cy="4133160"/>
          </a:xfrm>
        </p:spPr>
        <p:txBody>
          <a:bodyPr>
            <a:normAutofit fontScale="62500" lnSpcReduction="20000"/>
          </a:bodyPr>
          <a:lstStyle/>
          <a:p>
            <a:pPr algn="l"/>
            <a:r>
              <a:rPr lang="en-US" sz="3200" b="1" u="sng" dirty="0"/>
              <a:t>Supporting children to understand Coronavirus</a:t>
            </a:r>
          </a:p>
          <a:p>
            <a:pPr algn="l"/>
            <a:r>
              <a:rPr lang="en-US" sz="3200" dirty="0"/>
              <a:t>Your child may understandably be concerned or worried by what they see, read or hear in the news or online regarding coronavirus (covid-19). As a parent or </a:t>
            </a:r>
            <a:r>
              <a:rPr lang="en-US" sz="3200" dirty="0" err="1"/>
              <a:t>carer</a:t>
            </a:r>
            <a:r>
              <a:rPr lang="en-US" sz="3200" dirty="0"/>
              <a:t>, it’s good to talk to them honestly but calmly about what is happening, and to not ignore or shield them from what is going on in the world. Children look to adults in their life for comfort when they are distressed, and will take a lead on how to view things from you. Remember, you don’t have to have all the answers, but it is better to have a gentle conversation to reassure your child that they can talk to you so they don’t feel like they’re on their own. (Young Minds 2020)</a:t>
            </a:r>
          </a:p>
          <a:p>
            <a:endParaRPr lang="en-GB" dirty="0"/>
          </a:p>
        </p:txBody>
      </p:sp>
      <p:sp>
        <p:nvSpPr>
          <p:cNvPr id="4" name="TextBox 3">
            <a:extLst>
              <a:ext uri="{FF2B5EF4-FFF2-40B4-BE49-F238E27FC236}">
                <a16:creationId xmlns:a16="http://schemas.microsoft.com/office/drawing/2014/main" id="{927F6FB5-DD92-402C-943D-93E60207BCB0}"/>
              </a:ext>
            </a:extLst>
          </p:cNvPr>
          <p:cNvSpPr txBox="1"/>
          <p:nvPr/>
        </p:nvSpPr>
        <p:spPr>
          <a:xfrm>
            <a:off x="666306" y="5285037"/>
            <a:ext cx="5156791" cy="1200329"/>
          </a:xfrm>
          <a:prstGeom prst="rect">
            <a:avLst/>
          </a:prstGeom>
          <a:noFill/>
        </p:spPr>
        <p:txBody>
          <a:bodyPr wrap="square" rtlCol="0">
            <a:spAutoFit/>
          </a:bodyPr>
          <a:lstStyle/>
          <a:p>
            <a:r>
              <a:rPr lang="en-US" dirty="0"/>
              <a:t>Click</a:t>
            </a:r>
            <a:r>
              <a:rPr lang="en-US" dirty="0">
                <a:hlinkClick r:id="rId2"/>
              </a:rPr>
              <a:t> </a:t>
            </a:r>
            <a:r>
              <a:rPr lang="en-US" dirty="0">
                <a:hlinkClick r:id="rId3"/>
              </a:rPr>
              <a:t>HERE</a:t>
            </a:r>
            <a:r>
              <a:rPr lang="en-US" dirty="0">
                <a:hlinkClick r:id="rId2"/>
              </a:rPr>
              <a:t> </a:t>
            </a:r>
            <a:r>
              <a:rPr lang="en-US" dirty="0"/>
              <a:t>to access a information for Parents/</a:t>
            </a:r>
            <a:r>
              <a:rPr lang="en-US" dirty="0" err="1"/>
              <a:t>Carers</a:t>
            </a:r>
            <a:r>
              <a:rPr lang="en-US" dirty="0"/>
              <a:t>: Supporting your child during the coronavirus pandemic.</a:t>
            </a:r>
          </a:p>
          <a:p>
            <a:endParaRPr lang="en-GB" dirty="0"/>
          </a:p>
        </p:txBody>
      </p:sp>
      <p:pic>
        <p:nvPicPr>
          <p:cNvPr id="3074" name="Picture 2" descr="https://lh5.googleusercontent.com/LuiZdHoLkAH5q2yJr6CNL8mg1NgHWLjmMKw7Qns_ZnH8xmV0PFsLLLEnBsG7ibgxChLdhhQNRoN6DjL9QbQfaVxIbaTRj6UOLupgNjwYfFrSeoZT1Q=w1280">
            <a:extLst>
              <a:ext uri="{FF2B5EF4-FFF2-40B4-BE49-F238E27FC236}">
                <a16:creationId xmlns:a16="http://schemas.microsoft.com/office/drawing/2014/main" id="{4919F8CD-297E-4F93-BF4A-791DB578C1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8804" y="956930"/>
            <a:ext cx="5911128" cy="5305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047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3077BD-7760-4C48-B97C-9EB732409E5A}"/>
              </a:ext>
            </a:extLst>
          </p:cNvPr>
          <p:cNvSpPr/>
          <p:nvPr/>
        </p:nvSpPr>
        <p:spPr>
          <a:xfrm>
            <a:off x="8367822" y="1766695"/>
            <a:ext cx="2052083" cy="1477328"/>
          </a:xfrm>
          <a:prstGeom prst="rect">
            <a:avLst/>
          </a:prstGeom>
        </p:spPr>
        <p:txBody>
          <a:bodyPr wrap="square">
            <a:spAutoFit/>
          </a:bodyPr>
          <a:lstStyle/>
          <a:p>
            <a:r>
              <a:rPr lang="en-US" dirty="0">
                <a:solidFill>
                  <a:srgbClr val="000000"/>
                </a:solidFill>
                <a:latin typeface="Lato"/>
              </a:rPr>
              <a:t>Click </a:t>
            </a:r>
            <a:r>
              <a:rPr lang="en-US" dirty="0">
                <a:solidFill>
                  <a:srgbClr val="000000"/>
                </a:solidFill>
                <a:latin typeface="Lato"/>
                <a:hlinkClick r:id="rId2"/>
              </a:rPr>
              <a:t>HERE</a:t>
            </a:r>
            <a:r>
              <a:rPr lang="en-US" dirty="0">
                <a:solidFill>
                  <a:srgbClr val="000000"/>
                </a:solidFill>
                <a:latin typeface="Lato"/>
              </a:rPr>
              <a:t> to access a story to share with your child about Coronavirus</a:t>
            </a:r>
          </a:p>
        </p:txBody>
      </p:sp>
      <p:pic>
        <p:nvPicPr>
          <p:cNvPr id="1026" name="Picture 2" descr="https://lh6.googleusercontent.com/Xi2Dtegy7XF_c-2UsZ53LissXOxEhduQJpUzv_0zDA4WulHM65zD0uhdAr37g4vOfE3MpA_BD-eWvbt7C1vpiCOXu6kjsql365vuR7eDQSCo9Ht7=w1280">
            <a:extLst>
              <a:ext uri="{FF2B5EF4-FFF2-40B4-BE49-F238E27FC236}">
                <a16:creationId xmlns:a16="http://schemas.microsoft.com/office/drawing/2014/main" id="{B30D74C6-2553-4365-97D7-6B4223F21D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2095" y="124099"/>
            <a:ext cx="6188330" cy="6733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0305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D0798E-F369-4C57-BCE3-4CFBC856F4A0}"/>
              </a:ext>
            </a:extLst>
          </p:cNvPr>
          <p:cNvSpPr/>
          <p:nvPr/>
        </p:nvSpPr>
        <p:spPr>
          <a:xfrm>
            <a:off x="8314660" y="3148641"/>
            <a:ext cx="2278569" cy="923330"/>
          </a:xfrm>
          <a:prstGeom prst="rect">
            <a:avLst/>
          </a:prstGeom>
        </p:spPr>
        <p:txBody>
          <a:bodyPr wrap="square">
            <a:spAutoFit/>
          </a:bodyPr>
          <a:lstStyle/>
          <a:p>
            <a:r>
              <a:rPr lang="en-US" dirty="0">
                <a:solidFill>
                  <a:srgbClr val="000000"/>
                </a:solidFill>
                <a:latin typeface="Lato"/>
              </a:rPr>
              <a:t>Click </a:t>
            </a:r>
            <a:r>
              <a:rPr lang="en-US" dirty="0">
                <a:solidFill>
                  <a:srgbClr val="000000"/>
                </a:solidFill>
                <a:latin typeface="Lato"/>
                <a:hlinkClick r:id="rId2"/>
              </a:rPr>
              <a:t>HERE</a:t>
            </a:r>
            <a:r>
              <a:rPr lang="en-US" dirty="0">
                <a:solidFill>
                  <a:srgbClr val="000000"/>
                </a:solidFill>
                <a:latin typeface="Lato"/>
              </a:rPr>
              <a:t> for an alternative guide to Coronavirus</a:t>
            </a:r>
          </a:p>
        </p:txBody>
      </p:sp>
      <p:pic>
        <p:nvPicPr>
          <p:cNvPr id="2050" name="Picture 2" descr="https://lh5.googleusercontent.com/nftHEaIHvizrO1DRkRRZmv2vrXw_GYUNec5J0B6FhZqpb_YlzEZN3XEwh-vJNfS2ABiaIqb72OdK07J0d4mUX3zcCcqsSxWUd_HxCSOO0FG2w0Ubkv_v=w1280">
            <a:extLst>
              <a:ext uri="{FF2B5EF4-FFF2-40B4-BE49-F238E27FC236}">
                <a16:creationId xmlns:a16="http://schemas.microsoft.com/office/drawing/2014/main" id="{3409C9D6-80EB-4132-99C8-CC6C4C9845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9377" y="331360"/>
            <a:ext cx="5998205" cy="652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710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41B2FB-27B6-4B07-919B-77B186C9EFBE}"/>
              </a:ext>
            </a:extLst>
          </p:cNvPr>
          <p:cNvSpPr/>
          <p:nvPr/>
        </p:nvSpPr>
        <p:spPr>
          <a:xfrm>
            <a:off x="8952614" y="2382544"/>
            <a:ext cx="2179674" cy="2585323"/>
          </a:xfrm>
          <a:prstGeom prst="rect">
            <a:avLst/>
          </a:prstGeom>
        </p:spPr>
        <p:txBody>
          <a:bodyPr wrap="square">
            <a:spAutoFit/>
          </a:bodyPr>
          <a:lstStyle/>
          <a:p>
            <a:r>
              <a:rPr lang="en-US" dirty="0">
                <a:solidFill>
                  <a:srgbClr val="000000"/>
                </a:solidFill>
                <a:latin typeface="Lato"/>
              </a:rPr>
              <a:t>Click </a:t>
            </a:r>
            <a:r>
              <a:rPr lang="en-US" dirty="0">
                <a:solidFill>
                  <a:srgbClr val="000000"/>
                </a:solidFill>
                <a:latin typeface="Lato"/>
                <a:hlinkClick r:id="rId2"/>
              </a:rPr>
              <a:t>HERE</a:t>
            </a:r>
            <a:r>
              <a:rPr lang="en-US" dirty="0">
                <a:solidFill>
                  <a:srgbClr val="000000"/>
                </a:solidFill>
                <a:latin typeface="Lato"/>
              </a:rPr>
              <a:t> for resources put together by the National Autistic Society to help parent's support their child's understanding of Coronavirus. </a:t>
            </a:r>
          </a:p>
        </p:txBody>
      </p:sp>
      <p:pic>
        <p:nvPicPr>
          <p:cNvPr id="4098" name="Picture 2" descr="https://lh3.googleusercontent.com/D9blGQxS922JoqAmlFic24LF5QiESwPRVW-ICtHXgiFC5O6ZT-8EAmFaqa5bXdS9HKutJSlHB2GM26rgLsBB1QdjP77HDSTBhEJS6IOTQkECDmAOVEY=w1280">
            <a:extLst>
              <a:ext uri="{FF2B5EF4-FFF2-40B4-BE49-F238E27FC236}">
                <a16:creationId xmlns:a16="http://schemas.microsoft.com/office/drawing/2014/main" id="{F42DEC64-0F8D-4312-B8A0-54E7536C00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330" y="510357"/>
            <a:ext cx="7859131" cy="5313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2797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lh3.googleusercontent.com/iN8i92l-5wOR0tVOOO-R0qNYZEiHAbrQde5y_-H_LD1CjzdzyIh8fxML5DwxkwNt06_7C6TQsARdtbmA9LlUo8rh79IASdDU9dAKCoKuBzccmTyMnyA=w1280">
            <a:extLst>
              <a:ext uri="{FF2B5EF4-FFF2-40B4-BE49-F238E27FC236}">
                <a16:creationId xmlns:a16="http://schemas.microsoft.com/office/drawing/2014/main" id="{09CF84DE-8506-4A13-A1C9-FBF748866A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405" y="453654"/>
            <a:ext cx="9557673" cy="578765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1A790D7-4B41-4BBC-BA16-2262236C18CF}"/>
              </a:ext>
            </a:extLst>
          </p:cNvPr>
          <p:cNvSpPr/>
          <p:nvPr/>
        </p:nvSpPr>
        <p:spPr>
          <a:xfrm>
            <a:off x="10320669" y="1859339"/>
            <a:ext cx="1477926" cy="3139321"/>
          </a:xfrm>
          <a:prstGeom prst="rect">
            <a:avLst/>
          </a:prstGeom>
        </p:spPr>
        <p:txBody>
          <a:bodyPr wrap="square">
            <a:spAutoFit/>
          </a:bodyPr>
          <a:lstStyle/>
          <a:p>
            <a:r>
              <a:rPr lang="en-US" dirty="0">
                <a:solidFill>
                  <a:srgbClr val="000000"/>
                </a:solidFill>
                <a:latin typeface="Lato"/>
              </a:rPr>
              <a:t>Click </a:t>
            </a:r>
            <a:r>
              <a:rPr lang="en-US" dirty="0">
                <a:solidFill>
                  <a:srgbClr val="000000"/>
                </a:solidFill>
                <a:latin typeface="Lato"/>
                <a:hlinkClick r:id="rId3"/>
              </a:rPr>
              <a:t>HERE</a:t>
            </a:r>
            <a:r>
              <a:rPr lang="en-US" dirty="0">
                <a:solidFill>
                  <a:srgbClr val="000000"/>
                </a:solidFill>
                <a:latin typeface="Lato"/>
              </a:rPr>
              <a:t> for a book explaining 'Bubbles' for those key worker and vulnerable children who are returning to school. </a:t>
            </a:r>
          </a:p>
        </p:txBody>
      </p:sp>
    </p:spTree>
    <p:extLst>
      <p:ext uri="{BB962C8B-B14F-4D97-AF65-F5344CB8AC3E}">
        <p14:creationId xmlns:p14="http://schemas.microsoft.com/office/powerpoint/2010/main" val="3689433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3D11234-F42E-48BC-83BD-60BBFFC32E6C}"/>
              </a:ext>
            </a:extLst>
          </p:cNvPr>
          <p:cNvSpPr/>
          <p:nvPr/>
        </p:nvSpPr>
        <p:spPr>
          <a:xfrm>
            <a:off x="8941981" y="1851469"/>
            <a:ext cx="3058876" cy="923330"/>
          </a:xfrm>
          <a:prstGeom prst="rect">
            <a:avLst/>
          </a:prstGeom>
        </p:spPr>
        <p:txBody>
          <a:bodyPr wrap="square">
            <a:spAutoFit/>
          </a:bodyPr>
          <a:lstStyle/>
          <a:p>
            <a:r>
              <a:rPr lang="en-US" dirty="0">
                <a:solidFill>
                  <a:srgbClr val="FF0000"/>
                </a:solidFill>
                <a:latin typeface="Lato"/>
              </a:rPr>
              <a:t>Please click </a:t>
            </a:r>
            <a:r>
              <a:rPr lang="en-US" dirty="0">
                <a:solidFill>
                  <a:srgbClr val="FF0000"/>
                </a:solidFill>
                <a:latin typeface="Lato"/>
                <a:hlinkClick r:id="rId2">
                  <a:extLst>
                    <a:ext uri="{A12FA001-AC4F-418D-AE19-62706E023703}">
                      <ahyp:hlinkClr xmlns:ahyp="http://schemas.microsoft.com/office/drawing/2018/hyperlinkcolor" val="tx"/>
                    </a:ext>
                  </a:extLst>
                </a:hlinkClick>
              </a:rPr>
              <a:t>HERE</a:t>
            </a:r>
            <a:r>
              <a:rPr lang="en-US" dirty="0">
                <a:solidFill>
                  <a:srgbClr val="FF0000"/>
                </a:solidFill>
                <a:latin typeface="Lato"/>
              </a:rPr>
              <a:t> for a social story about Coronavirus</a:t>
            </a:r>
            <a:r>
              <a:rPr lang="en-US" dirty="0">
                <a:solidFill>
                  <a:srgbClr val="000000"/>
                </a:solidFill>
                <a:latin typeface="Lato"/>
              </a:rPr>
              <a:t>. </a:t>
            </a:r>
          </a:p>
        </p:txBody>
      </p:sp>
      <p:pic>
        <p:nvPicPr>
          <p:cNvPr id="6146" name="Picture 2" descr="https://lh3.googleusercontent.com/G438cxEv2U_urPadMlbDn64c0I5frFKPA3npQt5Mb3otn4L-4xxeD3Sw6JLUogT0LmGDAEp8jW_F0Jb224JCAI3-zDPlQLmG_FJPG46GfxU2UkNWJVM=w1280">
            <a:extLst>
              <a:ext uri="{FF2B5EF4-FFF2-40B4-BE49-F238E27FC236}">
                <a16:creationId xmlns:a16="http://schemas.microsoft.com/office/drawing/2014/main" id="{D0344F2A-889C-4584-A3EA-94175DB3AF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447" y="534619"/>
            <a:ext cx="7639050" cy="517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186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242</Words>
  <Application>Microsoft Office PowerPoint</Application>
  <PresentationFormat>Widescreen</PresentationFormat>
  <Paragraphs>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Lato</vt:lpstr>
      <vt:lpstr>Office Theme</vt:lpstr>
      <vt:lpstr>    Helping children make sense of Coronavirus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Helping children make sense of Coronavirus</dc:title>
  <dc:creator>Senco</dc:creator>
  <cp:lastModifiedBy>Senco</cp:lastModifiedBy>
  <cp:revision>5</cp:revision>
  <dcterms:created xsi:type="dcterms:W3CDTF">2021-01-23T15:06:54Z</dcterms:created>
  <dcterms:modified xsi:type="dcterms:W3CDTF">2021-01-23T15:47:12Z</dcterms:modified>
</cp:coreProperties>
</file>