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3" r:id="rId4"/>
    <p:sldId id="264" r:id="rId5"/>
    <p:sldId id="265" r:id="rId6"/>
    <p:sldId id="259" r:id="rId7"/>
    <p:sldId id="258" r:id="rId8"/>
    <p:sldId id="266" r:id="rId9"/>
    <p:sldId id="260" r:id="rId10"/>
    <p:sldId id="261" r:id="rId11"/>
    <p:sldId id="262" r:id="rId12"/>
    <p:sldId id="267" r:id="rId13"/>
    <p:sldId id="268" r:id="rId14"/>
    <p:sldId id="269" r:id="rId15"/>
    <p:sldId id="270" r:id="rId16"/>
    <p:sldId id="281" r:id="rId17"/>
    <p:sldId id="271" r:id="rId18"/>
    <p:sldId id="273" r:id="rId19"/>
    <p:sldId id="274" r:id="rId20"/>
    <p:sldId id="282" r:id="rId21"/>
    <p:sldId id="275" r:id="rId22"/>
    <p:sldId id="276" r:id="rId23"/>
    <p:sldId id="277" r:id="rId24"/>
    <p:sldId id="279" r:id="rId25"/>
    <p:sldId id="280" r:id="rId26"/>
    <p:sldId id="278"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76" d="100"/>
          <a:sy n="76" d="100"/>
        </p:scale>
        <p:origin x="126" y="7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B4177D-3D48-4A08-A55F-A312DE00A65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5CB2DB6-404F-47B5-9FE7-CA7943A641B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AA09EED-227E-4634-9188-D1D6FB394FDD}"/>
              </a:ext>
            </a:extLst>
          </p:cNvPr>
          <p:cNvSpPr>
            <a:spLocks noGrp="1"/>
          </p:cNvSpPr>
          <p:nvPr>
            <p:ph type="dt" sz="half" idx="10"/>
          </p:nvPr>
        </p:nvSpPr>
        <p:spPr/>
        <p:txBody>
          <a:bodyPr/>
          <a:lstStyle/>
          <a:p>
            <a:fld id="{E43BC4F2-CB3C-4C13-9D3C-881F25583B79}" type="datetimeFigureOut">
              <a:rPr lang="en-GB" smtClean="0"/>
              <a:t>24/05/2021</a:t>
            </a:fld>
            <a:endParaRPr lang="en-GB"/>
          </a:p>
        </p:txBody>
      </p:sp>
      <p:sp>
        <p:nvSpPr>
          <p:cNvPr id="5" name="Footer Placeholder 4">
            <a:extLst>
              <a:ext uri="{FF2B5EF4-FFF2-40B4-BE49-F238E27FC236}">
                <a16:creationId xmlns:a16="http://schemas.microsoft.com/office/drawing/2014/main" id="{15DCB919-F572-4082-8CDF-413BD1B6387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556D3F1-19B0-4CDF-8D30-960A61843753}"/>
              </a:ext>
            </a:extLst>
          </p:cNvPr>
          <p:cNvSpPr>
            <a:spLocks noGrp="1"/>
          </p:cNvSpPr>
          <p:nvPr>
            <p:ph type="sldNum" sz="quarter" idx="12"/>
          </p:nvPr>
        </p:nvSpPr>
        <p:spPr/>
        <p:txBody>
          <a:bodyPr/>
          <a:lstStyle/>
          <a:p>
            <a:fld id="{529D71D1-8DB8-49CD-9919-4EC32BBF9EA0}" type="slidenum">
              <a:rPr lang="en-GB" smtClean="0"/>
              <a:t>‹#›</a:t>
            </a:fld>
            <a:endParaRPr lang="en-GB"/>
          </a:p>
        </p:txBody>
      </p:sp>
    </p:spTree>
    <p:extLst>
      <p:ext uri="{BB962C8B-B14F-4D97-AF65-F5344CB8AC3E}">
        <p14:creationId xmlns:p14="http://schemas.microsoft.com/office/powerpoint/2010/main" val="10259257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E17A35-AC27-4102-9B12-C3B20FDF45A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CC31737-9225-475F-B7C8-C5CE5D59748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7F7F6A5-FE8F-4637-B70B-6AE1F46C4E9B}"/>
              </a:ext>
            </a:extLst>
          </p:cNvPr>
          <p:cNvSpPr>
            <a:spLocks noGrp="1"/>
          </p:cNvSpPr>
          <p:nvPr>
            <p:ph type="dt" sz="half" idx="10"/>
          </p:nvPr>
        </p:nvSpPr>
        <p:spPr/>
        <p:txBody>
          <a:bodyPr/>
          <a:lstStyle/>
          <a:p>
            <a:fld id="{E43BC4F2-CB3C-4C13-9D3C-881F25583B79}" type="datetimeFigureOut">
              <a:rPr lang="en-GB" smtClean="0"/>
              <a:t>24/05/2021</a:t>
            </a:fld>
            <a:endParaRPr lang="en-GB"/>
          </a:p>
        </p:txBody>
      </p:sp>
      <p:sp>
        <p:nvSpPr>
          <p:cNvPr id="5" name="Footer Placeholder 4">
            <a:extLst>
              <a:ext uri="{FF2B5EF4-FFF2-40B4-BE49-F238E27FC236}">
                <a16:creationId xmlns:a16="http://schemas.microsoft.com/office/drawing/2014/main" id="{85DB4A22-418A-4591-BAE0-7907595E23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6EC50A-9BDE-4315-BFAF-6D725DB043C4}"/>
              </a:ext>
            </a:extLst>
          </p:cNvPr>
          <p:cNvSpPr>
            <a:spLocks noGrp="1"/>
          </p:cNvSpPr>
          <p:nvPr>
            <p:ph type="sldNum" sz="quarter" idx="12"/>
          </p:nvPr>
        </p:nvSpPr>
        <p:spPr/>
        <p:txBody>
          <a:bodyPr/>
          <a:lstStyle/>
          <a:p>
            <a:fld id="{529D71D1-8DB8-49CD-9919-4EC32BBF9EA0}" type="slidenum">
              <a:rPr lang="en-GB" smtClean="0"/>
              <a:t>‹#›</a:t>
            </a:fld>
            <a:endParaRPr lang="en-GB"/>
          </a:p>
        </p:txBody>
      </p:sp>
    </p:spTree>
    <p:extLst>
      <p:ext uri="{BB962C8B-B14F-4D97-AF65-F5344CB8AC3E}">
        <p14:creationId xmlns:p14="http://schemas.microsoft.com/office/powerpoint/2010/main" val="14365711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E6E06-11BC-4F18-BA9A-13B977DB35B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3F934A9-1716-43D6-98F2-D2EED83AA2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8DCB3B8-C1B0-4641-AFDE-3B55F0F270CD}"/>
              </a:ext>
            </a:extLst>
          </p:cNvPr>
          <p:cNvSpPr>
            <a:spLocks noGrp="1"/>
          </p:cNvSpPr>
          <p:nvPr>
            <p:ph type="dt" sz="half" idx="10"/>
          </p:nvPr>
        </p:nvSpPr>
        <p:spPr/>
        <p:txBody>
          <a:bodyPr/>
          <a:lstStyle/>
          <a:p>
            <a:fld id="{E43BC4F2-CB3C-4C13-9D3C-881F25583B79}" type="datetimeFigureOut">
              <a:rPr lang="en-GB" smtClean="0"/>
              <a:t>24/05/2021</a:t>
            </a:fld>
            <a:endParaRPr lang="en-GB"/>
          </a:p>
        </p:txBody>
      </p:sp>
      <p:sp>
        <p:nvSpPr>
          <p:cNvPr id="5" name="Footer Placeholder 4">
            <a:extLst>
              <a:ext uri="{FF2B5EF4-FFF2-40B4-BE49-F238E27FC236}">
                <a16:creationId xmlns:a16="http://schemas.microsoft.com/office/drawing/2014/main" id="{4BB11689-08F3-47F6-ABCC-1260E4B224F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B89D7E-3F1F-4DA9-8CEC-701EAE69974B}"/>
              </a:ext>
            </a:extLst>
          </p:cNvPr>
          <p:cNvSpPr>
            <a:spLocks noGrp="1"/>
          </p:cNvSpPr>
          <p:nvPr>
            <p:ph type="sldNum" sz="quarter" idx="12"/>
          </p:nvPr>
        </p:nvSpPr>
        <p:spPr/>
        <p:txBody>
          <a:bodyPr/>
          <a:lstStyle/>
          <a:p>
            <a:fld id="{529D71D1-8DB8-49CD-9919-4EC32BBF9EA0}" type="slidenum">
              <a:rPr lang="en-GB" smtClean="0"/>
              <a:t>‹#›</a:t>
            </a:fld>
            <a:endParaRPr lang="en-GB"/>
          </a:p>
        </p:txBody>
      </p:sp>
    </p:spTree>
    <p:extLst>
      <p:ext uri="{BB962C8B-B14F-4D97-AF65-F5344CB8AC3E}">
        <p14:creationId xmlns:p14="http://schemas.microsoft.com/office/powerpoint/2010/main" val="16211706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A0E7C4-4E86-4B03-B1B9-9306569D14B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ACD1D13-D0B1-4CB1-98EA-0AEF25987760}"/>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572B92E-EE90-4AE5-B883-3ECB516687E0}"/>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D3336E0-DF1E-4300-8290-D99057AC9E57}"/>
              </a:ext>
            </a:extLst>
          </p:cNvPr>
          <p:cNvSpPr>
            <a:spLocks noGrp="1"/>
          </p:cNvSpPr>
          <p:nvPr>
            <p:ph type="dt" sz="half" idx="10"/>
          </p:nvPr>
        </p:nvSpPr>
        <p:spPr/>
        <p:txBody>
          <a:bodyPr/>
          <a:lstStyle/>
          <a:p>
            <a:fld id="{E43BC4F2-CB3C-4C13-9D3C-881F25583B79}" type="datetimeFigureOut">
              <a:rPr lang="en-GB" smtClean="0"/>
              <a:t>24/05/2021</a:t>
            </a:fld>
            <a:endParaRPr lang="en-GB"/>
          </a:p>
        </p:txBody>
      </p:sp>
      <p:sp>
        <p:nvSpPr>
          <p:cNvPr id="6" name="Footer Placeholder 5">
            <a:extLst>
              <a:ext uri="{FF2B5EF4-FFF2-40B4-BE49-F238E27FC236}">
                <a16:creationId xmlns:a16="http://schemas.microsoft.com/office/drawing/2014/main" id="{2C7B6FCA-ED1F-46F7-A2E1-84C3D868E0B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B72049D-5BBB-4289-8CC7-54BC7DA45F15}"/>
              </a:ext>
            </a:extLst>
          </p:cNvPr>
          <p:cNvSpPr>
            <a:spLocks noGrp="1"/>
          </p:cNvSpPr>
          <p:nvPr>
            <p:ph type="sldNum" sz="quarter" idx="12"/>
          </p:nvPr>
        </p:nvSpPr>
        <p:spPr/>
        <p:txBody>
          <a:bodyPr/>
          <a:lstStyle/>
          <a:p>
            <a:fld id="{529D71D1-8DB8-49CD-9919-4EC32BBF9EA0}" type="slidenum">
              <a:rPr lang="en-GB" smtClean="0"/>
              <a:t>‹#›</a:t>
            </a:fld>
            <a:endParaRPr lang="en-GB"/>
          </a:p>
        </p:txBody>
      </p:sp>
    </p:spTree>
    <p:extLst>
      <p:ext uri="{BB962C8B-B14F-4D97-AF65-F5344CB8AC3E}">
        <p14:creationId xmlns:p14="http://schemas.microsoft.com/office/powerpoint/2010/main" val="12593806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15D4E0-0E63-4989-8FF4-43970F76164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F338B5F-CBB6-46B2-BD2F-B8B066384C5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C1DFFB4-BC59-4936-94E8-09C4F0C8BF7E}"/>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831C04E-1AC6-4F85-B9AC-2D9788D0711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CAC405F-0928-4C50-9DC9-D9D0DBC8F51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6D7CDDE-B58E-489C-AADC-5F90779EF4F2}"/>
              </a:ext>
            </a:extLst>
          </p:cNvPr>
          <p:cNvSpPr>
            <a:spLocks noGrp="1"/>
          </p:cNvSpPr>
          <p:nvPr>
            <p:ph type="dt" sz="half" idx="10"/>
          </p:nvPr>
        </p:nvSpPr>
        <p:spPr/>
        <p:txBody>
          <a:bodyPr/>
          <a:lstStyle/>
          <a:p>
            <a:fld id="{E43BC4F2-CB3C-4C13-9D3C-881F25583B79}" type="datetimeFigureOut">
              <a:rPr lang="en-GB" smtClean="0"/>
              <a:t>24/05/2021</a:t>
            </a:fld>
            <a:endParaRPr lang="en-GB"/>
          </a:p>
        </p:txBody>
      </p:sp>
      <p:sp>
        <p:nvSpPr>
          <p:cNvPr id="8" name="Footer Placeholder 7">
            <a:extLst>
              <a:ext uri="{FF2B5EF4-FFF2-40B4-BE49-F238E27FC236}">
                <a16:creationId xmlns:a16="http://schemas.microsoft.com/office/drawing/2014/main" id="{38596B05-ECAE-4EC8-80C5-15E860B9FD9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74EADC7-9446-4DAF-88FA-2687CB0A859E}"/>
              </a:ext>
            </a:extLst>
          </p:cNvPr>
          <p:cNvSpPr>
            <a:spLocks noGrp="1"/>
          </p:cNvSpPr>
          <p:nvPr>
            <p:ph type="sldNum" sz="quarter" idx="12"/>
          </p:nvPr>
        </p:nvSpPr>
        <p:spPr/>
        <p:txBody>
          <a:bodyPr/>
          <a:lstStyle/>
          <a:p>
            <a:fld id="{529D71D1-8DB8-49CD-9919-4EC32BBF9EA0}" type="slidenum">
              <a:rPr lang="en-GB" smtClean="0"/>
              <a:t>‹#›</a:t>
            </a:fld>
            <a:endParaRPr lang="en-GB"/>
          </a:p>
        </p:txBody>
      </p:sp>
    </p:spTree>
    <p:extLst>
      <p:ext uri="{BB962C8B-B14F-4D97-AF65-F5344CB8AC3E}">
        <p14:creationId xmlns:p14="http://schemas.microsoft.com/office/powerpoint/2010/main" val="32406785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B23EF4-3FD3-4DFD-B354-9779676CC79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86511D7-EBA0-4F1C-B5BC-F8CD4C7674BC}"/>
              </a:ext>
            </a:extLst>
          </p:cNvPr>
          <p:cNvSpPr>
            <a:spLocks noGrp="1"/>
          </p:cNvSpPr>
          <p:nvPr>
            <p:ph type="dt" sz="half" idx="10"/>
          </p:nvPr>
        </p:nvSpPr>
        <p:spPr/>
        <p:txBody>
          <a:bodyPr/>
          <a:lstStyle/>
          <a:p>
            <a:fld id="{E43BC4F2-CB3C-4C13-9D3C-881F25583B79}" type="datetimeFigureOut">
              <a:rPr lang="en-GB" smtClean="0"/>
              <a:t>24/05/2021</a:t>
            </a:fld>
            <a:endParaRPr lang="en-GB"/>
          </a:p>
        </p:txBody>
      </p:sp>
      <p:sp>
        <p:nvSpPr>
          <p:cNvPr id="4" name="Footer Placeholder 3">
            <a:extLst>
              <a:ext uri="{FF2B5EF4-FFF2-40B4-BE49-F238E27FC236}">
                <a16:creationId xmlns:a16="http://schemas.microsoft.com/office/drawing/2014/main" id="{E24D59D1-002E-4A16-B099-F6772305616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432427C-D0D9-447F-9A4B-A0440E0A22E6}"/>
              </a:ext>
            </a:extLst>
          </p:cNvPr>
          <p:cNvSpPr>
            <a:spLocks noGrp="1"/>
          </p:cNvSpPr>
          <p:nvPr>
            <p:ph type="sldNum" sz="quarter" idx="12"/>
          </p:nvPr>
        </p:nvSpPr>
        <p:spPr/>
        <p:txBody>
          <a:bodyPr/>
          <a:lstStyle/>
          <a:p>
            <a:fld id="{529D71D1-8DB8-49CD-9919-4EC32BBF9EA0}" type="slidenum">
              <a:rPr lang="en-GB" smtClean="0"/>
              <a:t>‹#›</a:t>
            </a:fld>
            <a:endParaRPr lang="en-GB"/>
          </a:p>
        </p:txBody>
      </p:sp>
    </p:spTree>
    <p:extLst>
      <p:ext uri="{BB962C8B-B14F-4D97-AF65-F5344CB8AC3E}">
        <p14:creationId xmlns:p14="http://schemas.microsoft.com/office/powerpoint/2010/main" val="3725502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1689840-1399-4700-80CF-2874A75CDBCF}"/>
              </a:ext>
            </a:extLst>
          </p:cNvPr>
          <p:cNvSpPr>
            <a:spLocks noGrp="1"/>
          </p:cNvSpPr>
          <p:nvPr>
            <p:ph type="dt" sz="half" idx="10"/>
          </p:nvPr>
        </p:nvSpPr>
        <p:spPr/>
        <p:txBody>
          <a:bodyPr/>
          <a:lstStyle/>
          <a:p>
            <a:fld id="{E43BC4F2-CB3C-4C13-9D3C-881F25583B79}" type="datetimeFigureOut">
              <a:rPr lang="en-GB" smtClean="0"/>
              <a:t>24/05/2021</a:t>
            </a:fld>
            <a:endParaRPr lang="en-GB"/>
          </a:p>
        </p:txBody>
      </p:sp>
      <p:sp>
        <p:nvSpPr>
          <p:cNvPr id="3" name="Footer Placeholder 2">
            <a:extLst>
              <a:ext uri="{FF2B5EF4-FFF2-40B4-BE49-F238E27FC236}">
                <a16:creationId xmlns:a16="http://schemas.microsoft.com/office/drawing/2014/main" id="{7E2F1B34-5152-4C3D-A049-C3A35B45C65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BAEA976-FDC9-486F-962B-A651B12A0B0B}"/>
              </a:ext>
            </a:extLst>
          </p:cNvPr>
          <p:cNvSpPr>
            <a:spLocks noGrp="1"/>
          </p:cNvSpPr>
          <p:nvPr>
            <p:ph type="sldNum" sz="quarter" idx="12"/>
          </p:nvPr>
        </p:nvSpPr>
        <p:spPr/>
        <p:txBody>
          <a:bodyPr/>
          <a:lstStyle/>
          <a:p>
            <a:fld id="{529D71D1-8DB8-49CD-9919-4EC32BBF9EA0}" type="slidenum">
              <a:rPr lang="en-GB" smtClean="0"/>
              <a:t>‹#›</a:t>
            </a:fld>
            <a:endParaRPr lang="en-GB"/>
          </a:p>
        </p:txBody>
      </p:sp>
    </p:spTree>
    <p:extLst>
      <p:ext uri="{BB962C8B-B14F-4D97-AF65-F5344CB8AC3E}">
        <p14:creationId xmlns:p14="http://schemas.microsoft.com/office/powerpoint/2010/main" val="1490976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6EF8B1-A82D-4650-84E6-E7D2DD204FE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E998826-493B-4CBD-ADA1-CDE2A1C53B9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156278B-6CFD-472A-A965-97A7399E481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8CF7699-9F97-4B99-9EB9-C498E63E45F0}"/>
              </a:ext>
            </a:extLst>
          </p:cNvPr>
          <p:cNvSpPr>
            <a:spLocks noGrp="1"/>
          </p:cNvSpPr>
          <p:nvPr>
            <p:ph type="dt" sz="half" idx="10"/>
          </p:nvPr>
        </p:nvSpPr>
        <p:spPr/>
        <p:txBody>
          <a:bodyPr/>
          <a:lstStyle/>
          <a:p>
            <a:fld id="{E43BC4F2-CB3C-4C13-9D3C-881F25583B79}" type="datetimeFigureOut">
              <a:rPr lang="en-GB" smtClean="0"/>
              <a:t>24/05/2021</a:t>
            </a:fld>
            <a:endParaRPr lang="en-GB"/>
          </a:p>
        </p:txBody>
      </p:sp>
      <p:sp>
        <p:nvSpPr>
          <p:cNvPr id="6" name="Footer Placeholder 5">
            <a:extLst>
              <a:ext uri="{FF2B5EF4-FFF2-40B4-BE49-F238E27FC236}">
                <a16:creationId xmlns:a16="http://schemas.microsoft.com/office/drawing/2014/main" id="{DE4FDB33-0C64-422A-854B-4E591BEA4CA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0766059-FF79-4A40-B129-0ABAAD564FEA}"/>
              </a:ext>
            </a:extLst>
          </p:cNvPr>
          <p:cNvSpPr>
            <a:spLocks noGrp="1"/>
          </p:cNvSpPr>
          <p:nvPr>
            <p:ph type="sldNum" sz="quarter" idx="12"/>
          </p:nvPr>
        </p:nvSpPr>
        <p:spPr/>
        <p:txBody>
          <a:bodyPr/>
          <a:lstStyle/>
          <a:p>
            <a:fld id="{529D71D1-8DB8-49CD-9919-4EC32BBF9EA0}" type="slidenum">
              <a:rPr lang="en-GB" smtClean="0"/>
              <a:t>‹#›</a:t>
            </a:fld>
            <a:endParaRPr lang="en-GB"/>
          </a:p>
        </p:txBody>
      </p:sp>
    </p:spTree>
    <p:extLst>
      <p:ext uri="{BB962C8B-B14F-4D97-AF65-F5344CB8AC3E}">
        <p14:creationId xmlns:p14="http://schemas.microsoft.com/office/powerpoint/2010/main" val="36213211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02BFC-3608-4DBA-9836-336D61FC91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6651A46-0654-4DE2-8D74-5AF91D34334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2B44BA1-2592-4D8D-8F0C-936EC48CB1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F3B47F6-0F92-40D7-A3D5-5F2D347F9EA4}"/>
              </a:ext>
            </a:extLst>
          </p:cNvPr>
          <p:cNvSpPr>
            <a:spLocks noGrp="1"/>
          </p:cNvSpPr>
          <p:nvPr>
            <p:ph type="dt" sz="half" idx="10"/>
          </p:nvPr>
        </p:nvSpPr>
        <p:spPr/>
        <p:txBody>
          <a:bodyPr/>
          <a:lstStyle/>
          <a:p>
            <a:fld id="{E43BC4F2-CB3C-4C13-9D3C-881F25583B79}" type="datetimeFigureOut">
              <a:rPr lang="en-GB" smtClean="0"/>
              <a:t>24/05/2021</a:t>
            </a:fld>
            <a:endParaRPr lang="en-GB"/>
          </a:p>
        </p:txBody>
      </p:sp>
      <p:sp>
        <p:nvSpPr>
          <p:cNvPr id="6" name="Footer Placeholder 5">
            <a:extLst>
              <a:ext uri="{FF2B5EF4-FFF2-40B4-BE49-F238E27FC236}">
                <a16:creationId xmlns:a16="http://schemas.microsoft.com/office/drawing/2014/main" id="{5BA6F29C-9A2A-4303-90D2-BFF73D91463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71A32B3-CDA6-4FB6-9885-FC9EC8270C87}"/>
              </a:ext>
            </a:extLst>
          </p:cNvPr>
          <p:cNvSpPr>
            <a:spLocks noGrp="1"/>
          </p:cNvSpPr>
          <p:nvPr>
            <p:ph type="sldNum" sz="quarter" idx="12"/>
          </p:nvPr>
        </p:nvSpPr>
        <p:spPr/>
        <p:txBody>
          <a:bodyPr/>
          <a:lstStyle/>
          <a:p>
            <a:fld id="{529D71D1-8DB8-49CD-9919-4EC32BBF9EA0}" type="slidenum">
              <a:rPr lang="en-GB" smtClean="0"/>
              <a:t>‹#›</a:t>
            </a:fld>
            <a:endParaRPr lang="en-GB"/>
          </a:p>
        </p:txBody>
      </p:sp>
    </p:spTree>
    <p:extLst>
      <p:ext uri="{BB962C8B-B14F-4D97-AF65-F5344CB8AC3E}">
        <p14:creationId xmlns:p14="http://schemas.microsoft.com/office/powerpoint/2010/main" val="10705264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C96F2B-5580-4DF7-BDF0-7BD386DF9B7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F32CBF4-04AD-4874-85A3-C10168DDE608}"/>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0E0C0DF-5BC2-471E-891E-300DF383CE6B}"/>
              </a:ext>
            </a:extLst>
          </p:cNvPr>
          <p:cNvSpPr>
            <a:spLocks noGrp="1"/>
          </p:cNvSpPr>
          <p:nvPr>
            <p:ph type="dt" sz="half" idx="10"/>
          </p:nvPr>
        </p:nvSpPr>
        <p:spPr/>
        <p:txBody>
          <a:bodyPr/>
          <a:lstStyle/>
          <a:p>
            <a:fld id="{E43BC4F2-CB3C-4C13-9D3C-881F25583B79}" type="datetimeFigureOut">
              <a:rPr lang="en-GB" smtClean="0"/>
              <a:t>24/05/2021</a:t>
            </a:fld>
            <a:endParaRPr lang="en-GB"/>
          </a:p>
        </p:txBody>
      </p:sp>
      <p:sp>
        <p:nvSpPr>
          <p:cNvPr id="5" name="Footer Placeholder 4">
            <a:extLst>
              <a:ext uri="{FF2B5EF4-FFF2-40B4-BE49-F238E27FC236}">
                <a16:creationId xmlns:a16="http://schemas.microsoft.com/office/drawing/2014/main" id="{E38FDDF7-0E31-4620-A870-C93B305803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9B7596-4A5A-406B-B7EB-089B2F698D45}"/>
              </a:ext>
            </a:extLst>
          </p:cNvPr>
          <p:cNvSpPr>
            <a:spLocks noGrp="1"/>
          </p:cNvSpPr>
          <p:nvPr>
            <p:ph type="sldNum" sz="quarter" idx="12"/>
          </p:nvPr>
        </p:nvSpPr>
        <p:spPr/>
        <p:txBody>
          <a:bodyPr/>
          <a:lstStyle/>
          <a:p>
            <a:fld id="{529D71D1-8DB8-49CD-9919-4EC32BBF9EA0}" type="slidenum">
              <a:rPr lang="en-GB" smtClean="0"/>
              <a:t>‹#›</a:t>
            </a:fld>
            <a:endParaRPr lang="en-GB"/>
          </a:p>
        </p:txBody>
      </p:sp>
    </p:spTree>
    <p:extLst>
      <p:ext uri="{BB962C8B-B14F-4D97-AF65-F5344CB8AC3E}">
        <p14:creationId xmlns:p14="http://schemas.microsoft.com/office/powerpoint/2010/main" val="30256838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77B80B6-981E-4EFA-91CD-7905FD11B2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E258F72-55B1-4C2F-8C1A-86BEB7A2AB6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DC305FE-64EE-4179-9111-1B37B7F971EA}"/>
              </a:ext>
            </a:extLst>
          </p:cNvPr>
          <p:cNvSpPr>
            <a:spLocks noGrp="1"/>
          </p:cNvSpPr>
          <p:nvPr>
            <p:ph type="dt" sz="half" idx="10"/>
          </p:nvPr>
        </p:nvSpPr>
        <p:spPr/>
        <p:txBody>
          <a:bodyPr/>
          <a:lstStyle/>
          <a:p>
            <a:fld id="{E43BC4F2-CB3C-4C13-9D3C-881F25583B79}" type="datetimeFigureOut">
              <a:rPr lang="en-GB" smtClean="0"/>
              <a:t>24/05/2021</a:t>
            </a:fld>
            <a:endParaRPr lang="en-GB"/>
          </a:p>
        </p:txBody>
      </p:sp>
      <p:sp>
        <p:nvSpPr>
          <p:cNvPr id="5" name="Footer Placeholder 4">
            <a:extLst>
              <a:ext uri="{FF2B5EF4-FFF2-40B4-BE49-F238E27FC236}">
                <a16:creationId xmlns:a16="http://schemas.microsoft.com/office/drawing/2014/main" id="{0ACD9523-FA3B-4E11-9748-B47771A00EB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5FF714B-1113-4299-9FB5-8F3E72D7068F}"/>
              </a:ext>
            </a:extLst>
          </p:cNvPr>
          <p:cNvSpPr>
            <a:spLocks noGrp="1"/>
          </p:cNvSpPr>
          <p:nvPr>
            <p:ph type="sldNum" sz="quarter" idx="12"/>
          </p:nvPr>
        </p:nvSpPr>
        <p:spPr/>
        <p:txBody>
          <a:bodyPr/>
          <a:lstStyle/>
          <a:p>
            <a:fld id="{529D71D1-8DB8-49CD-9919-4EC32BBF9EA0}" type="slidenum">
              <a:rPr lang="en-GB" smtClean="0"/>
              <a:t>‹#›</a:t>
            </a:fld>
            <a:endParaRPr lang="en-GB"/>
          </a:p>
        </p:txBody>
      </p:sp>
    </p:spTree>
    <p:extLst>
      <p:ext uri="{BB962C8B-B14F-4D97-AF65-F5344CB8AC3E}">
        <p14:creationId xmlns:p14="http://schemas.microsoft.com/office/powerpoint/2010/main" val="5281395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EC8D3F6-7F16-4665-9EE7-21A81B0628C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C47DE18-BB20-4E8D-9FF4-2D4AC8D76D2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89F50A3-3F8A-4686-B4AA-07F9E5904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43BC4F2-CB3C-4C13-9D3C-881F25583B79}" type="datetimeFigureOut">
              <a:rPr lang="en-GB" smtClean="0"/>
              <a:t>24/05/2021</a:t>
            </a:fld>
            <a:endParaRPr lang="en-GB"/>
          </a:p>
        </p:txBody>
      </p:sp>
      <p:sp>
        <p:nvSpPr>
          <p:cNvPr id="5" name="Footer Placeholder 4">
            <a:extLst>
              <a:ext uri="{FF2B5EF4-FFF2-40B4-BE49-F238E27FC236}">
                <a16:creationId xmlns:a16="http://schemas.microsoft.com/office/drawing/2014/main" id="{84592ADF-8168-4FF9-96C8-2843F54BC40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98BE858-DE57-4D14-B671-35C57030614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29D71D1-8DB8-49CD-9919-4EC32BBF9EA0}" type="slidenum">
              <a:rPr lang="en-GB" smtClean="0"/>
              <a:t>‹#›</a:t>
            </a:fld>
            <a:endParaRPr lang="en-GB"/>
          </a:p>
        </p:txBody>
      </p:sp>
    </p:spTree>
    <p:extLst>
      <p:ext uri="{BB962C8B-B14F-4D97-AF65-F5344CB8AC3E}">
        <p14:creationId xmlns:p14="http://schemas.microsoft.com/office/powerpoint/2010/main" val="1633805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7.xml"/><Relationship Id="rId4" Type="http://schemas.openxmlformats.org/officeDocument/2006/relationships/image" Target="../media/image5.emf"/></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s://www.youtube.com/watch?v=L0e-oMZi000" TargetMode="External"/><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9.png"/><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F9E04-EFA0-4E39-8990-76D136BE4B0A}"/>
              </a:ext>
            </a:extLst>
          </p:cNvPr>
          <p:cNvSpPr>
            <a:spLocks noGrp="1"/>
          </p:cNvSpPr>
          <p:nvPr>
            <p:ph type="ctrTitle"/>
          </p:nvPr>
        </p:nvSpPr>
        <p:spPr>
          <a:xfrm>
            <a:off x="-1072896" y="-74584"/>
            <a:ext cx="14170432" cy="4668245"/>
          </a:xfrm>
        </p:spPr>
        <p:txBody>
          <a:bodyPr/>
          <a:lstStyle/>
          <a:p>
            <a:endParaRPr lang="en-GB" dirty="0"/>
          </a:p>
        </p:txBody>
      </p:sp>
      <p:sp>
        <p:nvSpPr>
          <p:cNvPr id="3" name="Subtitle 2">
            <a:extLst>
              <a:ext uri="{FF2B5EF4-FFF2-40B4-BE49-F238E27FC236}">
                <a16:creationId xmlns:a16="http://schemas.microsoft.com/office/drawing/2014/main" id="{278D2E92-36BC-4499-A74F-061C32FB0599}"/>
              </a:ext>
            </a:extLst>
          </p:cNvPr>
          <p:cNvSpPr>
            <a:spLocks noGrp="1"/>
          </p:cNvSpPr>
          <p:nvPr>
            <p:ph type="subTitle" idx="1"/>
          </p:nvPr>
        </p:nvSpPr>
        <p:spPr/>
        <p:txBody>
          <a:bodyPr/>
          <a:lstStyle/>
          <a:p>
            <a:endParaRPr lang="en-GB"/>
          </a:p>
        </p:txBody>
      </p:sp>
      <p:pic>
        <p:nvPicPr>
          <p:cNvPr id="1026" name="Picture 2" descr="Zones of Regulation - SNAP Charity">
            <a:extLst>
              <a:ext uri="{FF2B5EF4-FFF2-40B4-BE49-F238E27FC236}">
                <a16:creationId xmlns:a16="http://schemas.microsoft.com/office/drawing/2014/main" id="{524B9ADB-B3D9-4CE8-B4FA-3FBF8FF2C7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7224" y="1016000"/>
            <a:ext cx="9311660" cy="4711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83753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415DB89-3CE5-4931-A3C3-8EDAAAF65728}"/>
              </a:ext>
            </a:extLst>
          </p:cNvPr>
          <p:cNvSpPr/>
          <p:nvPr/>
        </p:nvSpPr>
        <p:spPr>
          <a:xfrm>
            <a:off x="939800" y="920621"/>
            <a:ext cx="9220200" cy="5016758"/>
          </a:xfrm>
          <a:prstGeom prst="rect">
            <a:avLst/>
          </a:prstGeom>
        </p:spPr>
        <p:txBody>
          <a:bodyPr wrap="square">
            <a:spAutoFit/>
          </a:bodyPr>
          <a:lstStyle/>
          <a:p>
            <a:pPr algn="ctr"/>
            <a:r>
              <a:rPr lang="en-GB" sz="4000" b="1" u="sng" dirty="0">
                <a:solidFill>
                  <a:srgbClr val="FF0000"/>
                </a:solidFill>
                <a:latin typeface="Gill Sans MT" panose="020B0502020104020203" pitchFamily="34" charset="0"/>
              </a:rPr>
              <a:t>Who is </a:t>
            </a:r>
            <a:r>
              <a:rPr lang="en-GB" sz="4000" b="1" i="1" u="sng" dirty="0">
                <a:solidFill>
                  <a:srgbClr val="FF0000"/>
                </a:solidFill>
                <a:latin typeface="Gill Sans MT" panose="020B0502020104020203" pitchFamily="34" charset="0"/>
              </a:rPr>
              <a:t>The Zones of Regulation </a:t>
            </a:r>
            <a:r>
              <a:rPr lang="en-GB" sz="4000" b="1" u="sng" dirty="0">
                <a:solidFill>
                  <a:srgbClr val="FF0000"/>
                </a:solidFill>
                <a:latin typeface="Gill Sans MT" panose="020B0502020104020203" pitchFamily="34" charset="0"/>
              </a:rPr>
              <a:t>for? </a:t>
            </a:r>
          </a:p>
          <a:p>
            <a:endParaRPr lang="en-GB" sz="4000" u="sng" dirty="0">
              <a:solidFill>
                <a:srgbClr val="FF0000"/>
              </a:solidFill>
              <a:latin typeface="Gill Sans MT" panose="020B0502020104020203" pitchFamily="34" charset="0"/>
            </a:endParaRPr>
          </a:p>
          <a:p>
            <a:r>
              <a:rPr lang="en-GB" sz="4000" dirty="0">
                <a:solidFill>
                  <a:srgbClr val="000000"/>
                </a:solidFill>
                <a:latin typeface="Gill Sans MT" panose="020B0502020104020203" pitchFamily="34" charset="0"/>
              </a:rPr>
              <a:t>We need to teach ALL of our children good coping and regulation strategies so that they can help themselves when they experience emotions such as anxiety or stress. Teaching children these tools at a young age will support them in later life. </a:t>
            </a:r>
            <a:endParaRPr lang="en-GB" sz="4000" dirty="0"/>
          </a:p>
        </p:txBody>
      </p:sp>
    </p:spTree>
    <p:extLst>
      <p:ext uri="{BB962C8B-B14F-4D97-AF65-F5344CB8AC3E}">
        <p14:creationId xmlns:p14="http://schemas.microsoft.com/office/powerpoint/2010/main" val="40024626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AE34FEB-B8C6-456B-B485-FCA9424C68AA}"/>
              </a:ext>
            </a:extLst>
          </p:cNvPr>
          <p:cNvSpPr/>
          <p:nvPr/>
        </p:nvSpPr>
        <p:spPr>
          <a:xfrm>
            <a:off x="1498600" y="724863"/>
            <a:ext cx="9931400" cy="5816977"/>
          </a:xfrm>
          <a:prstGeom prst="rect">
            <a:avLst/>
          </a:prstGeom>
        </p:spPr>
        <p:txBody>
          <a:bodyPr wrap="square">
            <a:spAutoFit/>
          </a:bodyPr>
          <a:lstStyle/>
          <a:p>
            <a:r>
              <a:rPr lang="en-GB" sz="3600" b="1" i="0" u="sng" strike="noStrike" baseline="0" dirty="0">
                <a:solidFill>
                  <a:srgbClr val="FF0000"/>
                </a:solidFill>
                <a:latin typeface="Gill Sans MT" panose="020B0502020104020203" pitchFamily="34" charset="0"/>
              </a:rPr>
              <a:t>DEFINITION OF SELF-REGULATION:</a:t>
            </a:r>
          </a:p>
          <a:p>
            <a:r>
              <a:rPr lang="en-GB" sz="2800" b="1" dirty="0">
                <a:solidFill>
                  <a:srgbClr val="000000"/>
                </a:solidFill>
                <a:latin typeface="Gill Sans MT" panose="020B0502020104020203" pitchFamily="34" charset="0"/>
              </a:rPr>
              <a:t>“…it is defined as the capacity to manage one’s thoughts, feelings and actions in adaptive and flexible ways across a range of contexts.”    </a:t>
            </a:r>
            <a:r>
              <a:rPr lang="en-GB" sz="2800" b="1" i="0" u="none" strike="noStrike" baseline="0" dirty="0">
                <a:solidFill>
                  <a:srgbClr val="000000"/>
                </a:solidFill>
                <a:latin typeface="Gill Sans MT" panose="020B0502020104020203" pitchFamily="34" charset="0"/>
              </a:rPr>
              <a:t>Jude Nicholas</a:t>
            </a:r>
          </a:p>
          <a:p>
            <a:endParaRPr lang="en-GB" sz="2800" b="0" i="0" u="none" strike="noStrike" baseline="0" dirty="0">
              <a:solidFill>
                <a:srgbClr val="000000"/>
              </a:solidFill>
              <a:latin typeface="Gill Sans MT" panose="020B0502020104020203" pitchFamily="34" charset="0"/>
            </a:endParaRPr>
          </a:p>
          <a:p>
            <a:r>
              <a:rPr lang="en-GB" sz="2800" b="1" u="sng" dirty="0">
                <a:solidFill>
                  <a:srgbClr val="000000"/>
                </a:solidFill>
                <a:latin typeface="Gill Sans MT" panose="020B0502020104020203" pitchFamily="34" charset="0"/>
              </a:rPr>
              <a:t>It encompasses: </a:t>
            </a:r>
          </a:p>
          <a:p>
            <a:endParaRPr lang="en-GB" sz="2800" b="1" u="sng" dirty="0">
              <a:solidFill>
                <a:srgbClr val="000000"/>
              </a:solidFill>
              <a:latin typeface="Gill Sans MT" panose="020B0502020104020203" pitchFamily="34" charset="0"/>
            </a:endParaRPr>
          </a:p>
          <a:p>
            <a:r>
              <a:rPr lang="en-GB" sz="2800" dirty="0">
                <a:solidFill>
                  <a:srgbClr val="000000"/>
                </a:solidFill>
                <a:latin typeface="Arial" panose="020B0604020202020204" pitchFamily="34" charset="0"/>
              </a:rPr>
              <a:t>•</a:t>
            </a:r>
            <a:r>
              <a:rPr lang="en-GB" sz="2800" dirty="0">
                <a:solidFill>
                  <a:srgbClr val="000000"/>
                </a:solidFill>
                <a:latin typeface="Gill Sans MT" panose="020B0502020104020203" pitchFamily="34" charset="0"/>
              </a:rPr>
              <a:t>Self-control                                                            </a:t>
            </a:r>
          </a:p>
          <a:p>
            <a:r>
              <a:rPr lang="en-GB" sz="2800" dirty="0">
                <a:solidFill>
                  <a:srgbClr val="000000"/>
                </a:solidFill>
                <a:latin typeface="Arial" panose="020B0604020202020204" pitchFamily="34" charset="0"/>
              </a:rPr>
              <a:t>•</a:t>
            </a:r>
            <a:r>
              <a:rPr lang="en-GB" sz="2800" dirty="0">
                <a:solidFill>
                  <a:srgbClr val="000000"/>
                </a:solidFill>
                <a:latin typeface="Gill Sans MT" panose="020B0502020104020203" pitchFamily="34" charset="0"/>
              </a:rPr>
              <a:t>Resilience</a:t>
            </a:r>
          </a:p>
          <a:p>
            <a:r>
              <a:rPr lang="en-GB" sz="2800" dirty="0">
                <a:solidFill>
                  <a:srgbClr val="000000"/>
                </a:solidFill>
                <a:latin typeface="Arial" panose="020B0604020202020204" pitchFamily="34" charset="0"/>
              </a:rPr>
              <a:t>•</a:t>
            </a:r>
            <a:r>
              <a:rPr lang="en-GB" sz="2800" dirty="0">
                <a:solidFill>
                  <a:srgbClr val="000000"/>
                </a:solidFill>
                <a:latin typeface="Gill Sans MT" panose="020B0502020104020203" pitchFamily="34" charset="0"/>
              </a:rPr>
              <a:t>Self-management</a:t>
            </a:r>
          </a:p>
          <a:p>
            <a:r>
              <a:rPr lang="en-GB" sz="2800" dirty="0">
                <a:solidFill>
                  <a:srgbClr val="000000"/>
                </a:solidFill>
                <a:latin typeface="Arial" panose="020B0604020202020204" pitchFamily="34" charset="0"/>
              </a:rPr>
              <a:t>•</a:t>
            </a:r>
            <a:r>
              <a:rPr lang="en-GB" sz="2800" dirty="0">
                <a:solidFill>
                  <a:srgbClr val="000000"/>
                </a:solidFill>
                <a:latin typeface="Gill Sans MT" panose="020B0502020104020203" pitchFamily="34" charset="0"/>
              </a:rPr>
              <a:t>Anger management</a:t>
            </a:r>
          </a:p>
          <a:p>
            <a:r>
              <a:rPr lang="en-GB" sz="2800" dirty="0">
                <a:solidFill>
                  <a:srgbClr val="000000"/>
                </a:solidFill>
                <a:latin typeface="Arial" panose="020B0604020202020204" pitchFamily="34" charset="0"/>
              </a:rPr>
              <a:t>•</a:t>
            </a:r>
            <a:r>
              <a:rPr lang="en-GB" sz="2800" dirty="0">
                <a:solidFill>
                  <a:srgbClr val="000000"/>
                </a:solidFill>
                <a:latin typeface="Gill Sans MT" panose="020B0502020104020203" pitchFamily="34" charset="0"/>
              </a:rPr>
              <a:t>Impulse control</a:t>
            </a:r>
          </a:p>
          <a:p>
            <a:r>
              <a:rPr lang="en-GB" sz="2800" dirty="0">
                <a:solidFill>
                  <a:srgbClr val="000000"/>
                </a:solidFill>
                <a:latin typeface="Arial" panose="020B0604020202020204" pitchFamily="34" charset="0"/>
              </a:rPr>
              <a:t>•</a:t>
            </a:r>
            <a:r>
              <a:rPr lang="en-GB" sz="2800" dirty="0">
                <a:solidFill>
                  <a:srgbClr val="000000"/>
                </a:solidFill>
                <a:latin typeface="Gill Sans MT" panose="020B0502020104020203" pitchFamily="34" charset="0"/>
              </a:rPr>
              <a:t>Sensory regulation</a:t>
            </a:r>
          </a:p>
        </p:txBody>
      </p:sp>
      <p:pic>
        <p:nvPicPr>
          <p:cNvPr id="3" name="Picture 2">
            <a:extLst>
              <a:ext uri="{FF2B5EF4-FFF2-40B4-BE49-F238E27FC236}">
                <a16:creationId xmlns:a16="http://schemas.microsoft.com/office/drawing/2014/main" id="{AAB5006C-726A-489D-B0C3-5427EE3A8FF0}"/>
              </a:ext>
            </a:extLst>
          </p:cNvPr>
          <p:cNvPicPr>
            <a:picLocks noChangeAspect="1"/>
          </p:cNvPicPr>
          <p:nvPr/>
        </p:nvPicPr>
        <p:blipFill>
          <a:blip r:embed="rId2"/>
          <a:stretch>
            <a:fillRect/>
          </a:stretch>
        </p:blipFill>
        <p:spPr>
          <a:xfrm>
            <a:off x="7047318" y="2947551"/>
            <a:ext cx="3226982" cy="3388331"/>
          </a:xfrm>
          <a:prstGeom prst="rect">
            <a:avLst/>
          </a:prstGeom>
        </p:spPr>
      </p:pic>
    </p:spTree>
    <p:extLst>
      <p:ext uri="{BB962C8B-B14F-4D97-AF65-F5344CB8AC3E}">
        <p14:creationId xmlns:p14="http://schemas.microsoft.com/office/powerpoint/2010/main" val="36517430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94A6738-5C41-4BE6-9559-9838D249807F}"/>
              </a:ext>
            </a:extLst>
          </p:cNvPr>
          <p:cNvSpPr/>
          <p:nvPr/>
        </p:nvSpPr>
        <p:spPr>
          <a:xfrm>
            <a:off x="1079500" y="1845819"/>
            <a:ext cx="10579100" cy="5055230"/>
          </a:xfrm>
          <a:prstGeom prst="rect">
            <a:avLst/>
          </a:prstGeom>
        </p:spPr>
        <p:txBody>
          <a:bodyPr wrap="square">
            <a:spAutoFit/>
          </a:bodyPr>
          <a:lstStyle/>
          <a:p>
            <a:endParaRPr lang="en-GB" sz="1050" b="0" i="0" u="none" strike="noStrike" baseline="0" dirty="0">
              <a:solidFill>
                <a:srgbClr val="000000"/>
              </a:solidFill>
              <a:latin typeface="Arial" panose="020B0604020202020204" pitchFamily="34" charset="0"/>
            </a:endParaRPr>
          </a:p>
          <a:p>
            <a:r>
              <a:rPr lang="en-GB" sz="2400" dirty="0">
                <a:solidFill>
                  <a:srgbClr val="000000"/>
                </a:solidFill>
              </a:rPr>
              <a:t>•remain CALM AND ORANISED in a stressful situation.  </a:t>
            </a:r>
          </a:p>
          <a:p>
            <a:r>
              <a:rPr lang="en-GB" sz="2400" i="1" dirty="0">
                <a:solidFill>
                  <a:srgbClr val="000000"/>
                </a:solidFill>
              </a:rPr>
              <a:t>(Executive Functions)</a:t>
            </a:r>
          </a:p>
          <a:p>
            <a:endParaRPr lang="en-GB" sz="2400" i="1" dirty="0">
              <a:solidFill>
                <a:srgbClr val="000000"/>
              </a:solidFill>
            </a:endParaRPr>
          </a:p>
          <a:p>
            <a:endParaRPr lang="en-GB" sz="2400" dirty="0">
              <a:solidFill>
                <a:srgbClr val="000000"/>
              </a:solidFill>
            </a:endParaRPr>
          </a:p>
          <a:p>
            <a:r>
              <a:rPr lang="en-GB" sz="2400" dirty="0">
                <a:solidFill>
                  <a:srgbClr val="000000"/>
                </a:solidFill>
              </a:rPr>
              <a:t>•cheer themselves up after a disappointment. </a:t>
            </a:r>
          </a:p>
          <a:p>
            <a:r>
              <a:rPr lang="en-GB" sz="2400" i="1" dirty="0">
                <a:solidFill>
                  <a:srgbClr val="000000"/>
                </a:solidFill>
              </a:rPr>
              <a:t>(Emotional Regulation)</a:t>
            </a:r>
          </a:p>
          <a:p>
            <a:endParaRPr lang="en-GB" sz="2400" dirty="0">
              <a:solidFill>
                <a:srgbClr val="000000"/>
              </a:solidFill>
            </a:endParaRPr>
          </a:p>
          <a:p>
            <a:endParaRPr lang="en-GB" sz="2400" dirty="0">
              <a:solidFill>
                <a:srgbClr val="000000"/>
              </a:solidFill>
            </a:endParaRPr>
          </a:p>
          <a:p>
            <a:r>
              <a:rPr lang="en-GB" sz="2400" dirty="0">
                <a:solidFill>
                  <a:srgbClr val="000000"/>
                </a:solidFill>
              </a:rPr>
              <a:t>•knows when they are experiencing sensory overload and can make adjustments. </a:t>
            </a:r>
          </a:p>
          <a:p>
            <a:r>
              <a:rPr lang="en-GB" sz="2400" i="1" dirty="0">
                <a:solidFill>
                  <a:srgbClr val="000000"/>
                </a:solidFill>
              </a:rPr>
              <a:t>(Sensory processing)</a:t>
            </a:r>
          </a:p>
          <a:p>
            <a:endParaRPr lang="en-GB" sz="2400" i="1" dirty="0">
              <a:solidFill>
                <a:srgbClr val="000000"/>
              </a:solidFill>
            </a:endParaRPr>
          </a:p>
          <a:p>
            <a:endParaRPr lang="en-GB" sz="2400" dirty="0">
              <a:solidFill>
                <a:srgbClr val="000000"/>
              </a:solidFill>
            </a:endParaRPr>
          </a:p>
          <a:p>
            <a:endParaRPr lang="en-GB" sz="2400" dirty="0">
              <a:solidFill>
                <a:srgbClr val="000000"/>
              </a:solidFill>
            </a:endParaRPr>
          </a:p>
        </p:txBody>
      </p:sp>
      <p:sp>
        <p:nvSpPr>
          <p:cNvPr id="3" name="Rectangle 2">
            <a:extLst>
              <a:ext uri="{FF2B5EF4-FFF2-40B4-BE49-F238E27FC236}">
                <a16:creationId xmlns:a16="http://schemas.microsoft.com/office/drawing/2014/main" id="{C3E2AF73-F909-4188-9248-C7907352F87F}"/>
              </a:ext>
            </a:extLst>
          </p:cNvPr>
          <p:cNvSpPr/>
          <p:nvPr/>
        </p:nvSpPr>
        <p:spPr>
          <a:xfrm>
            <a:off x="1346200" y="695615"/>
            <a:ext cx="9016999" cy="646331"/>
          </a:xfrm>
          <a:prstGeom prst="rect">
            <a:avLst/>
          </a:prstGeom>
        </p:spPr>
        <p:txBody>
          <a:bodyPr wrap="square">
            <a:spAutoFit/>
          </a:bodyPr>
          <a:lstStyle/>
          <a:p>
            <a:r>
              <a:rPr lang="en-GB" sz="3600" b="1" u="sng" dirty="0">
                <a:solidFill>
                  <a:srgbClr val="FF0000"/>
                </a:solidFill>
                <a:latin typeface="Gill Sans MT" panose="020B0502020104020203" pitchFamily="34" charset="0"/>
              </a:rPr>
              <a:t>A person who can self-regulate is able to:</a:t>
            </a:r>
            <a:endParaRPr lang="en-GB" sz="3600" b="1" u="sng" dirty="0">
              <a:solidFill>
                <a:srgbClr val="FF0000"/>
              </a:solidFill>
            </a:endParaRPr>
          </a:p>
        </p:txBody>
      </p:sp>
      <p:pic>
        <p:nvPicPr>
          <p:cNvPr id="4" name="Picture 3">
            <a:extLst>
              <a:ext uri="{FF2B5EF4-FFF2-40B4-BE49-F238E27FC236}">
                <a16:creationId xmlns:a16="http://schemas.microsoft.com/office/drawing/2014/main" id="{06C62762-4555-4E73-B233-E3A12AA26F75}"/>
              </a:ext>
            </a:extLst>
          </p:cNvPr>
          <p:cNvPicPr>
            <a:picLocks noChangeAspect="1"/>
          </p:cNvPicPr>
          <p:nvPr/>
        </p:nvPicPr>
        <p:blipFill>
          <a:blip r:embed="rId2"/>
          <a:stretch>
            <a:fillRect/>
          </a:stretch>
        </p:blipFill>
        <p:spPr>
          <a:xfrm>
            <a:off x="8940811" y="1866900"/>
            <a:ext cx="1955787" cy="1171057"/>
          </a:xfrm>
          <a:prstGeom prst="rect">
            <a:avLst/>
          </a:prstGeom>
        </p:spPr>
      </p:pic>
      <p:pic>
        <p:nvPicPr>
          <p:cNvPr id="5" name="Picture 4">
            <a:extLst>
              <a:ext uri="{FF2B5EF4-FFF2-40B4-BE49-F238E27FC236}">
                <a16:creationId xmlns:a16="http://schemas.microsoft.com/office/drawing/2014/main" id="{7F534208-E5AF-498D-B80F-BC6F4CE7EAE2}"/>
              </a:ext>
            </a:extLst>
          </p:cNvPr>
          <p:cNvPicPr>
            <a:picLocks noChangeAspect="1"/>
          </p:cNvPicPr>
          <p:nvPr/>
        </p:nvPicPr>
        <p:blipFill>
          <a:blip r:embed="rId3"/>
          <a:stretch>
            <a:fillRect/>
          </a:stretch>
        </p:blipFill>
        <p:spPr>
          <a:xfrm>
            <a:off x="7054714" y="3037957"/>
            <a:ext cx="1492397" cy="1554580"/>
          </a:xfrm>
          <a:prstGeom prst="rect">
            <a:avLst/>
          </a:prstGeom>
        </p:spPr>
      </p:pic>
      <p:pic>
        <p:nvPicPr>
          <p:cNvPr id="6" name="Picture 5">
            <a:extLst>
              <a:ext uri="{FF2B5EF4-FFF2-40B4-BE49-F238E27FC236}">
                <a16:creationId xmlns:a16="http://schemas.microsoft.com/office/drawing/2014/main" id="{DED1D4EA-F06C-4B11-9A4C-7C52B4B11812}"/>
              </a:ext>
            </a:extLst>
          </p:cNvPr>
          <p:cNvPicPr>
            <a:picLocks noChangeAspect="1"/>
          </p:cNvPicPr>
          <p:nvPr/>
        </p:nvPicPr>
        <p:blipFill>
          <a:blip r:embed="rId4"/>
          <a:stretch>
            <a:fillRect/>
          </a:stretch>
        </p:blipFill>
        <p:spPr>
          <a:xfrm>
            <a:off x="5109534" y="5516868"/>
            <a:ext cx="2203609" cy="1239531"/>
          </a:xfrm>
          <a:prstGeom prst="rect">
            <a:avLst/>
          </a:prstGeom>
        </p:spPr>
      </p:pic>
    </p:spTree>
    <p:extLst>
      <p:ext uri="{BB962C8B-B14F-4D97-AF65-F5344CB8AC3E}">
        <p14:creationId xmlns:p14="http://schemas.microsoft.com/office/powerpoint/2010/main" val="40620302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F646329-1ED1-47A1-932D-05BED653468F}"/>
              </a:ext>
            </a:extLst>
          </p:cNvPr>
          <p:cNvPicPr>
            <a:picLocks noChangeAspect="1"/>
          </p:cNvPicPr>
          <p:nvPr/>
        </p:nvPicPr>
        <p:blipFill>
          <a:blip r:embed="rId2"/>
          <a:stretch>
            <a:fillRect/>
          </a:stretch>
        </p:blipFill>
        <p:spPr>
          <a:xfrm>
            <a:off x="1771650" y="142875"/>
            <a:ext cx="8648700" cy="6572250"/>
          </a:xfrm>
          <a:prstGeom prst="rect">
            <a:avLst/>
          </a:prstGeom>
        </p:spPr>
      </p:pic>
    </p:spTree>
    <p:extLst>
      <p:ext uri="{BB962C8B-B14F-4D97-AF65-F5344CB8AC3E}">
        <p14:creationId xmlns:p14="http://schemas.microsoft.com/office/powerpoint/2010/main" val="28283568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750CC05-E81C-4001-9189-02A9496AF057}"/>
              </a:ext>
            </a:extLst>
          </p:cNvPr>
          <p:cNvSpPr/>
          <p:nvPr/>
        </p:nvSpPr>
        <p:spPr>
          <a:xfrm>
            <a:off x="254000" y="443568"/>
            <a:ext cx="11125200" cy="6401753"/>
          </a:xfrm>
          <a:prstGeom prst="rect">
            <a:avLst/>
          </a:prstGeom>
        </p:spPr>
        <p:txBody>
          <a:bodyPr wrap="square">
            <a:spAutoFit/>
          </a:bodyPr>
          <a:lstStyle/>
          <a:p>
            <a:endParaRPr lang="en-GB" sz="2000" b="0" i="0" u="none" strike="noStrike" baseline="0" dirty="0">
              <a:solidFill>
                <a:srgbClr val="000000"/>
              </a:solidFill>
              <a:latin typeface="Gill Sans MT" panose="020B0502020104020203" pitchFamily="34" charset="0"/>
            </a:endParaRPr>
          </a:p>
          <a:p>
            <a:pPr algn="ctr"/>
            <a:r>
              <a:rPr lang="en-GB" sz="4800" b="1" i="0" u="sng" strike="noStrike" baseline="0" dirty="0">
                <a:solidFill>
                  <a:srgbClr val="FF0000"/>
                </a:solidFill>
                <a:latin typeface="Gill Sans MT" panose="020B0502020104020203" pitchFamily="34" charset="0"/>
              </a:rPr>
              <a:t> </a:t>
            </a:r>
            <a:r>
              <a:rPr lang="en-GB" sz="3600" b="1" u="sng" dirty="0">
                <a:solidFill>
                  <a:srgbClr val="FF0000"/>
                </a:solidFill>
                <a:latin typeface="Gill Sans MT" panose="020B0502020104020203" pitchFamily="34" charset="0"/>
              </a:rPr>
              <a:t>Some of the aims of </a:t>
            </a:r>
            <a:r>
              <a:rPr lang="en-GB" sz="3600" b="1" i="1" u="sng" dirty="0">
                <a:solidFill>
                  <a:srgbClr val="FF0000"/>
                </a:solidFill>
                <a:latin typeface="Gill Sans MT" panose="020B0502020104020203" pitchFamily="34" charset="0"/>
              </a:rPr>
              <a:t>The Zones of Regulation</a:t>
            </a:r>
            <a:r>
              <a:rPr lang="en-GB" sz="3600" b="1" u="sng" dirty="0">
                <a:solidFill>
                  <a:srgbClr val="FF0000"/>
                </a:solidFill>
                <a:latin typeface="Gill Sans MT" panose="020B0502020104020203" pitchFamily="34" charset="0"/>
              </a:rPr>
              <a:t>: </a:t>
            </a:r>
          </a:p>
          <a:p>
            <a:pPr algn="ctr"/>
            <a:endParaRPr lang="en-GB" sz="3600" b="1" u="sng" dirty="0">
              <a:solidFill>
                <a:srgbClr val="FF0000"/>
              </a:solidFill>
              <a:latin typeface="Gill Sans MT" panose="020B0502020104020203" pitchFamily="34" charset="0"/>
            </a:endParaRPr>
          </a:p>
          <a:p>
            <a:r>
              <a:rPr lang="en-GB" b="1" dirty="0">
                <a:solidFill>
                  <a:srgbClr val="000000"/>
                </a:solidFill>
                <a:latin typeface="Gill Sans MT" panose="020B0502020104020203" pitchFamily="34" charset="0"/>
              </a:rPr>
              <a:t> To help children recognise when they are in the different Zones and how to change or stay in the Zone they are in. </a:t>
            </a:r>
          </a:p>
          <a:p>
            <a:endParaRPr lang="en-GB" b="1" dirty="0">
              <a:solidFill>
                <a:srgbClr val="000000"/>
              </a:solidFill>
              <a:latin typeface="Gill Sans MT" panose="020B0502020104020203" pitchFamily="34" charset="0"/>
            </a:endParaRPr>
          </a:p>
          <a:p>
            <a:r>
              <a:rPr lang="en-GB" b="1" dirty="0">
                <a:solidFill>
                  <a:srgbClr val="000000"/>
                </a:solidFill>
                <a:latin typeface="Gill Sans MT" panose="020B0502020104020203" pitchFamily="34" charset="0"/>
              </a:rPr>
              <a:t> To gain an increased vocabulary of emotional terms so that they can explain how they are feeling. </a:t>
            </a:r>
          </a:p>
          <a:p>
            <a:endParaRPr lang="en-GB" b="1" dirty="0">
              <a:solidFill>
                <a:srgbClr val="000000"/>
              </a:solidFill>
              <a:latin typeface="Gill Sans MT" panose="020B0502020104020203" pitchFamily="34" charset="0"/>
            </a:endParaRPr>
          </a:p>
          <a:p>
            <a:r>
              <a:rPr lang="en-GB" b="1" dirty="0">
                <a:solidFill>
                  <a:srgbClr val="000000"/>
                </a:solidFill>
                <a:latin typeface="Gill Sans MT" panose="020B0502020104020203" pitchFamily="34" charset="0"/>
              </a:rPr>
              <a:t> To gain insight into events that might make them move into the different Zones </a:t>
            </a:r>
            <a:r>
              <a:rPr lang="en-GB" b="1" dirty="0" err="1">
                <a:solidFill>
                  <a:srgbClr val="000000"/>
                </a:solidFill>
                <a:latin typeface="Gill Sans MT" panose="020B0502020104020203" pitchFamily="34" charset="0"/>
              </a:rPr>
              <a:t>eg.</a:t>
            </a:r>
            <a:r>
              <a:rPr lang="en-GB" b="1" dirty="0">
                <a:solidFill>
                  <a:srgbClr val="000000"/>
                </a:solidFill>
                <a:latin typeface="Gill Sans MT" panose="020B0502020104020203" pitchFamily="34" charset="0"/>
              </a:rPr>
              <a:t> disagreement with a friend, a certain subject being taught or a fire drill. </a:t>
            </a:r>
          </a:p>
          <a:p>
            <a:endParaRPr lang="en-GB" b="1" dirty="0">
              <a:solidFill>
                <a:srgbClr val="000000"/>
              </a:solidFill>
              <a:latin typeface="Gill Sans MT" panose="020B0502020104020203" pitchFamily="34" charset="0"/>
            </a:endParaRPr>
          </a:p>
          <a:p>
            <a:r>
              <a:rPr lang="en-GB" b="1" dirty="0">
                <a:solidFill>
                  <a:srgbClr val="000000"/>
                </a:solidFill>
                <a:latin typeface="Gill Sans MT" panose="020B0502020104020203" pitchFamily="34" charset="0"/>
              </a:rPr>
              <a:t> To help children understand that emotions, sensory experiences, physiological needs (</a:t>
            </a:r>
            <a:r>
              <a:rPr lang="en-GB" b="1" dirty="0" err="1">
                <a:solidFill>
                  <a:srgbClr val="000000"/>
                </a:solidFill>
                <a:latin typeface="Gill Sans MT" panose="020B0502020104020203" pitchFamily="34" charset="0"/>
              </a:rPr>
              <a:t>eg.</a:t>
            </a:r>
            <a:r>
              <a:rPr lang="en-GB" b="1" dirty="0">
                <a:solidFill>
                  <a:srgbClr val="000000"/>
                </a:solidFill>
                <a:latin typeface="Gill Sans MT" panose="020B0502020104020203" pitchFamily="34" charset="0"/>
              </a:rPr>
              <a:t> hunger/lack of sleep) and environments can influence which Zone they are in. </a:t>
            </a:r>
          </a:p>
          <a:p>
            <a:endParaRPr lang="en-GB" b="1" dirty="0">
              <a:solidFill>
                <a:srgbClr val="000000"/>
              </a:solidFill>
              <a:latin typeface="Gill Sans MT" panose="020B0502020104020203" pitchFamily="34" charset="0"/>
            </a:endParaRPr>
          </a:p>
          <a:p>
            <a:r>
              <a:rPr lang="en-GB" b="1" dirty="0">
                <a:solidFill>
                  <a:srgbClr val="000000"/>
                </a:solidFill>
                <a:latin typeface="Gill Sans MT" panose="020B0502020104020203" pitchFamily="34" charset="0"/>
              </a:rPr>
              <a:t> To develop problem-solving skills. </a:t>
            </a:r>
          </a:p>
          <a:p>
            <a:endParaRPr lang="en-GB" b="1" dirty="0">
              <a:solidFill>
                <a:srgbClr val="000000"/>
              </a:solidFill>
              <a:latin typeface="Gill Sans MT" panose="020B0502020104020203" pitchFamily="34" charset="0"/>
            </a:endParaRPr>
          </a:p>
          <a:p>
            <a:r>
              <a:rPr lang="en-GB" b="1" dirty="0">
                <a:solidFill>
                  <a:srgbClr val="000000"/>
                </a:solidFill>
                <a:latin typeface="Gill Sans MT" panose="020B0502020104020203" pitchFamily="34" charset="0"/>
              </a:rPr>
              <a:t> To identify a range of different calming and alerting strategies/tools that support them. Tools identified may be personalised sensory supports </a:t>
            </a:r>
            <a:r>
              <a:rPr lang="en-GB" b="1" dirty="0"/>
              <a:t>(</a:t>
            </a:r>
            <a:r>
              <a:rPr lang="en-GB" b="1" dirty="0" err="1"/>
              <a:t>eg.</a:t>
            </a:r>
            <a:r>
              <a:rPr lang="en-GB" b="1" dirty="0"/>
              <a:t> use of putty at key times), calming techniques or thinking strategies. </a:t>
            </a:r>
          </a:p>
          <a:p>
            <a:endParaRPr lang="en-GB" dirty="0">
              <a:solidFill>
                <a:srgbClr val="000000"/>
              </a:solidFill>
              <a:latin typeface="Gill Sans MT" panose="020B0502020104020203" pitchFamily="34" charset="0"/>
            </a:endParaRPr>
          </a:p>
        </p:txBody>
      </p:sp>
    </p:spTree>
    <p:extLst>
      <p:ext uri="{BB962C8B-B14F-4D97-AF65-F5344CB8AC3E}">
        <p14:creationId xmlns:p14="http://schemas.microsoft.com/office/powerpoint/2010/main" val="1693285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FFD6560-603D-4491-9550-E2F2EE7FB8DA}"/>
              </a:ext>
            </a:extLst>
          </p:cNvPr>
          <p:cNvPicPr>
            <a:picLocks noChangeAspect="1"/>
          </p:cNvPicPr>
          <p:nvPr/>
        </p:nvPicPr>
        <p:blipFill>
          <a:blip r:embed="rId2"/>
          <a:stretch>
            <a:fillRect/>
          </a:stretch>
        </p:blipFill>
        <p:spPr>
          <a:xfrm>
            <a:off x="2669067" y="347921"/>
            <a:ext cx="6422065" cy="1945758"/>
          </a:xfrm>
          <a:prstGeom prst="rect">
            <a:avLst/>
          </a:prstGeom>
        </p:spPr>
      </p:pic>
      <p:sp>
        <p:nvSpPr>
          <p:cNvPr id="3" name="Rectangle 2">
            <a:extLst>
              <a:ext uri="{FF2B5EF4-FFF2-40B4-BE49-F238E27FC236}">
                <a16:creationId xmlns:a16="http://schemas.microsoft.com/office/drawing/2014/main" id="{2836C074-8B9F-4C68-A1A9-2145811A2085}"/>
              </a:ext>
            </a:extLst>
          </p:cNvPr>
          <p:cNvSpPr/>
          <p:nvPr/>
        </p:nvSpPr>
        <p:spPr>
          <a:xfrm>
            <a:off x="1009650" y="2743200"/>
            <a:ext cx="10172700" cy="3662541"/>
          </a:xfrm>
          <a:prstGeom prst="rect">
            <a:avLst/>
          </a:prstGeom>
        </p:spPr>
        <p:txBody>
          <a:bodyPr wrap="square">
            <a:spAutoFit/>
          </a:bodyPr>
          <a:lstStyle/>
          <a:p>
            <a:r>
              <a:rPr lang="en-GB" sz="3600" b="1" u="sng" dirty="0">
                <a:solidFill>
                  <a:srgbClr val="000000"/>
                </a:solidFill>
                <a:latin typeface="Gill Sans MT" panose="020B0502020104020203" pitchFamily="34" charset="0"/>
              </a:rPr>
              <a:t>The Zones can be likened to traffic lights: </a:t>
            </a:r>
          </a:p>
          <a:p>
            <a:endParaRPr lang="en-GB" sz="3600" u="sng" dirty="0">
              <a:solidFill>
                <a:srgbClr val="000000"/>
              </a:solidFill>
              <a:latin typeface="Gill Sans MT" panose="020B0502020104020203" pitchFamily="34" charset="0"/>
            </a:endParaRPr>
          </a:p>
          <a:p>
            <a:r>
              <a:rPr lang="en-GB" sz="3200" b="1" dirty="0">
                <a:solidFill>
                  <a:srgbClr val="00B050"/>
                </a:solidFill>
                <a:latin typeface="Gill Sans MT" panose="020B0502020104020203" pitchFamily="34" charset="0"/>
              </a:rPr>
              <a:t>Green: </a:t>
            </a:r>
            <a:r>
              <a:rPr lang="en-GB" sz="3200" dirty="0">
                <a:solidFill>
                  <a:srgbClr val="00B050"/>
                </a:solidFill>
                <a:latin typeface="Gill Sans MT" panose="020B0502020104020203" pitchFamily="34" charset="0"/>
              </a:rPr>
              <a:t>you are ‘good to go!’ </a:t>
            </a:r>
          </a:p>
          <a:p>
            <a:r>
              <a:rPr lang="en-GB" sz="3200" b="1" dirty="0">
                <a:solidFill>
                  <a:schemeClr val="accent4">
                    <a:lumMod val="75000"/>
                  </a:schemeClr>
                </a:solidFill>
                <a:latin typeface="Gill Sans MT" panose="020B0502020104020203" pitchFamily="34" charset="0"/>
              </a:rPr>
              <a:t>Yellow: </a:t>
            </a:r>
            <a:r>
              <a:rPr lang="en-GB" sz="3200" dirty="0">
                <a:solidFill>
                  <a:schemeClr val="accent4">
                    <a:lumMod val="75000"/>
                  </a:schemeClr>
                </a:solidFill>
                <a:latin typeface="Gill Sans MT" panose="020B0502020104020203" pitchFamily="34" charset="0"/>
              </a:rPr>
              <a:t>slow down or take warning </a:t>
            </a:r>
          </a:p>
          <a:p>
            <a:r>
              <a:rPr lang="en-GB" sz="3200" b="1" dirty="0">
                <a:solidFill>
                  <a:srgbClr val="FF0000"/>
                </a:solidFill>
                <a:latin typeface="Gill Sans MT" panose="020B0502020104020203" pitchFamily="34" charset="0"/>
              </a:rPr>
              <a:t>Red: </a:t>
            </a:r>
            <a:r>
              <a:rPr lang="en-GB" sz="3200" dirty="0">
                <a:solidFill>
                  <a:srgbClr val="FF0000"/>
                </a:solidFill>
                <a:latin typeface="Gill Sans MT" panose="020B0502020104020203" pitchFamily="34" charset="0"/>
              </a:rPr>
              <a:t>stop and regain control </a:t>
            </a:r>
          </a:p>
          <a:p>
            <a:r>
              <a:rPr lang="en-GB" sz="3200" b="1" dirty="0">
                <a:solidFill>
                  <a:srgbClr val="0070C0"/>
                </a:solidFill>
                <a:latin typeface="Gill Sans MT" panose="020B0502020104020203" pitchFamily="34" charset="0"/>
              </a:rPr>
              <a:t>Blue: </a:t>
            </a:r>
            <a:r>
              <a:rPr lang="en-GB" sz="3200" dirty="0">
                <a:solidFill>
                  <a:srgbClr val="0070C0"/>
                </a:solidFill>
                <a:latin typeface="Gill Sans MT" panose="020B0502020104020203" pitchFamily="34" charset="0"/>
              </a:rPr>
              <a:t>rest area where you pull over when you’re tired and need to recharge. </a:t>
            </a:r>
            <a:endParaRPr lang="en-GB" sz="3200" dirty="0">
              <a:solidFill>
                <a:srgbClr val="0070C0"/>
              </a:solidFill>
            </a:endParaRPr>
          </a:p>
        </p:txBody>
      </p:sp>
    </p:spTree>
    <p:extLst>
      <p:ext uri="{BB962C8B-B14F-4D97-AF65-F5344CB8AC3E}">
        <p14:creationId xmlns:p14="http://schemas.microsoft.com/office/powerpoint/2010/main" val="21554298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C1EBBD6-A7F1-4C0D-81EF-04C292F68B22}"/>
              </a:ext>
            </a:extLst>
          </p:cNvPr>
          <p:cNvPicPr>
            <a:picLocks noChangeAspect="1"/>
          </p:cNvPicPr>
          <p:nvPr/>
        </p:nvPicPr>
        <p:blipFill>
          <a:blip r:embed="rId2"/>
          <a:stretch>
            <a:fillRect/>
          </a:stretch>
        </p:blipFill>
        <p:spPr>
          <a:xfrm>
            <a:off x="1724025" y="9525"/>
            <a:ext cx="8743950" cy="6838950"/>
          </a:xfrm>
          <a:prstGeom prst="rect">
            <a:avLst/>
          </a:prstGeom>
        </p:spPr>
      </p:pic>
    </p:spTree>
    <p:extLst>
      <p:ext uri="{BB962C8B-B14F-4D97-AF65-F5344CB8AC3E}">
        <p14:creationId xmlns:p14="http://schemas.microsoft.com/office/powerpoint/2010/main" val="14831071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EBBE287-FECA-4887-9CD5-562266B629A1}"/>
              </a:ext>
            </a:extLst>
          </p:cNvPr>
          <p:cNvPicPr>
            <a:picLocks noChangeAspect="1"/>
          </p:cNvPicPr>
          <p:nvPr/>
        </p:nvPicPr>
        <p:blipFill>
          <a:blip r:embed="rId2"/>
          <a:stretch>
            <a:fillRect/>
          </a:stretch>
        </p:blipFill>
        <p:spPr>
          <a:xfrm>
            <a:off x="1657350" y="485775"/>
            <a:ext cx="8877300" cy="5886450"/>
          </a:xfrm>
          <a:prstGeom prst="rect">
            <a:avLst/>
          </a:prstGeom>
        </p:spPr>
      </p:pic>
    </p:spTree>
    <p:extLst>
      <p:ext uri="{BB962C8B-B14F-4D97-AF65-F5344CB8AC3E}">
        <p14:creationId xmlns:p14="http://schemas.microsoft.com/office/powerpoint/2010/main" val="650402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s://www.stnicolasmary.w-sussex.sch.uk/_site/data/files/images/new%20folder%20(1)/DF699F7F6833691515B8BAFC6D513654.png">
            <a:extLst>
              <a:ext uri="{FF2B5EF4-FFF2-40B4-BE49-F238E27FC236}">
                <a16:creationId xmlns:a16="http://schemas.microsoft.com/office/drawing/2014/main" id="{8B223235-EFE3-40DB-8196-355674B8A6E3}"/>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85800" y="133350"/>
            <a:ext cx="8039100" cy="6591300"/>
          </a:xfrm>
          <a:prstGeom prst="rect">
            <a:avLst/>
          </a:prstGeom>
          <a:noFill/>
          <a:ln>
            <a:noFill/>
          </a:ln>
        </p:spPr>
      </p:pic>
      <p:sp>
        <p:nvSpPr>
          <p:cNvPr id="3" name="TextBox 2">
            <a:extLst>
              <a:ext uri="{FF2B5EF4-FFF2-40B4-BE49-F238E27FC236}">
                <a16:creationId xmlns:a16="http://schemas.microsoft.com/office/drawing/2014/main" id="{EC8F5FBD-8EFD-4EE2-BB00-473D42E43B85}"/>
              </a:ext>
            </a:extLst>
          </p:cNvPr>
          <p:cNvSpPr txBox="1"/>
          <p:nvPr/>
        </p:nvSpPr>
        <p:spPr>
          <a:xfrm>
            <a:off x="9321800" y="1917700"/>
            <a:ext cx="1892300" cy="2031325"/>
          </a:xfrm>
          <a:prstGeom prst="rect">
            <a:avLst/>
          </a:prstGeom>
          <a:noFill/>
        </p:spPr>
        <p:txBody>
          <a:bodyPr wrap="square" rtlCol="0">
            <a:spAutoFit/>
          </a:bodyPr>
          <a:lstStyle/>
          <a:p>
            <a:r>
              <a:rPr lang="en-GB" u="sng" dirty="0">
                <a:solidFill>
                  <a:schemeClr val="hlink"/>
                </a:solidFill>
                <a:hlinkClick r:id="rId3"/>
              </a:rPr>
              <a:t>https://www.youtube.com/watch?v=L0e-oMZi000</a:t>
            </a:r>
            <a:r>
              <a:rPr lang="en-GB" dirty="0"/>
              <a:t> inside out characters for the zones </a:t>
            </a:r>
          </a:p>
          <a:p>
            <a:endParaRPr lang="en-GB" dirty="0"/>
          </a:p>
        </p:txBody>
      </p:sp>
    </p:spTree>
    <p:extLst>
      <p:ext uri="{BB962C8B-B14F-4D97-AF65-F5344CB8AC3E}">
        <p14:creationId xmlns:p14="http://schemas.microsoft.com/office/powerpoint/2010/main" val="36507389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4D2D226-CA57-4154-B9BF-2652D6254529}"/>
              </a:ext>
            </a:extLst>
          </p:cNvPr>
          <p:cNvPicPr>
            <a:picLocks noChangeAspect="1"/>
          </p:cNvPicPr>
          <p:nvPr/>
        </p:nvPicPr>
        <p:blipFill>
          <a:blip r:embed="rId2"/>
          <a:stretch>
            <a:fillRect/>
          </a:stretch>
        </p:blipFill>
        <p:spPr>
          <a:xfrm>
            <a:off x="621582" y="254000"/>
            <a:ext cx="9665418" cy="6601041"/>
          </a:xfrm>
          <a:prstGeom prst="rect">
            <a:avLst/>
          </a:prstGeom>
        </p:spPr>
      </p:pic>
    </p:spTree>
    <p:extLst>
      <p:ext uri="{BB962C8B-B14F-4D97-AF65-F5344CB8AC3E}">
        <p14:creationId xmlns:p14="http://schemas.microsoft.com/office/powerpoint/2010/main" val="20828709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4067C4E-0E61-4D30-BFEB-21D9BFED320C}"/>
              </a:ext>
            </a:extLst>
          </p:cNvPr>
          <p:cNvPicPr>
            <a:picLocks noChangeAspect="1"/>
          </p:cNvPicPr>
          <p:nvPr/>
        </p:nvPicPr>
        <p:blipFill>
          <a:blip r:embed="rId2"/>
          <a:stretch>
            <a:fillRect/>
          </a:stretch>
        </p:blipFill>
        <p:spPr>
          <a:xfrm>
            <a:off x="1552575" y="138112"/>
            <a:ext cx="9086850" cy="6581775"/>
          </a:xfrm>
          <a:prstGeom prst="rect">
            <a:avLst/>
          </a:prstGeom>
        </p:spPr>
      </p:pic>
    </p:spTree>
    <p:extLst>
      <p:ext uri="{BB962C8B-B14F-4D97-AF65-F5344CB8AC3E}">
        <p14:creationId xmlns:p14="http://schemas.microsoft.com/office/powerpoint/2010/main" val="29086207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44BECAE-FF5F-496D-88E9-501883E96682}"/>
              </a:ext>
            </a:extLst>
          </p:cNvPr>
          <p:cNvPicPr>
            <a:picLocks noChangeAspect="1"/>
          </p:cNvPicPr>
          <p:nvPr/>
        </p:nvPicPr>
        <p:blipFill>
          <a:blip r:embed="rId2"/>
          <a:stretch>
            <a:fillRect/>
          </a:stretch>
        </p:blipFill>
        <p:spPr>
          <a:xfrm>
            <a:off x="1509713" y="19050"/>
            <a:ext cx="8751888" cy="6507115"/>
          </a:xfrm>
          <a:prstGeom prst="rect">
            <a:avLst/>
          </a:prstGeom>
        </p:spPr>
      </p:pic>
    </p:spTree>
    <p:extLst>
      <p:ext uri="{BB962C8B-B14F-4D97-AF65-F5344CB8AC3E}">
        <p14:creationId xmlns:p14="http://schemas.microsoft.com/office/powerpoint/2010/main" val="32711477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74F28D5-AD0C-44B8-A5AD-A6A49D06A60E}"/>
              </a:ext>
            </a:extLst>
          </p:cNvPr>
          <p:cNvPicPr>
            <a:picLocks noChangeAspect="1"/>
          </p:cNvPicPr>
          <p:nvPr/>
        </p:nvPicPr>
        <p:blipFill>
          <a:blip r:embed="rId2"/>
          <a:stretch>
            <a:fillRect/>
          </a:stretch>
        </p:blipFill>
        <p:spPr>
          <a:xfrm>
            <a:off x="1709737" y="161925"/>
            <a:ext cx="8772525" cy="6534150"/>
          </a:xfrm>
          <a:prstGeom prst="rect">
            <a:avLst/>
          </a:prstGeom>
        </p:spPr>
      </p:pic>
    </p:spTree>
    <p:extLst>
      <p:ext uri="{BB962C8B-B14F-4D97-AF65-F5344CB8AC3E}">
        <p14:creationId xmlns:p14="http://schemas.microsoft.com/office/powerpoint/2010/main" val="40108384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837D11F-B967-42D3-925F-AA0D16D4DBC9}"/>
              </a:ext>
            </a:extLst>
          </p:cNvPr>
          <p:cNvPicPr>
            <a:picLocks noChangeAspect="1"/>
          </p:cNvPicPr>
          <p:nvPr/>
        </p:nvPicPr>
        <p:blipFill>
          <a:blip r:embed="rId2"/>
          <a:stretch>
            <a:fillRect/>
          </a:stretch>
        </p:blipFill>
        <p:spPr>
          <a:xfrm>
            <a:off x="1476375" y="323850"/>
            <a:ext cx="9239250" cy="6210300"/>
          </a:xfrm>
          <a:prstGeom prst="rect">
            <a:avLst/>
          </a:prstGeom>
        </p:spPr>
      </p:pic>
    </p:spTree>
    <p:extLst>
      <p:ext uri="{BB962C8B-B14F-4D97-AF65-F5344CB8AC3E}">
        <p14:creationId xmlns:p14="http://schemas.microsoft.com/office/powerpoint/2010/main" val="32740987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94B3113-F8F0-4A4C-9A82-8C6E77C5B431}"/>
              </a:ext>
            </a:extLst>
          </p:cNvPr>
          <p:cNvSpPr txBox="1"/>
          <p:nvPr/>
        </p:nvSpPr>
        <p:spPr>
          <a:xfrm>
            <a:off x="3683000" y="520700"/>
            <a:ext cx="5422900" cy="923330"/>
          </a:xfrm>
          <a:prstGeom prst="rect">
            <a:avLst/>
          </a:prstGeom>
          <a:noFill/>
        </p:spPr>
        <p:txBody>
          <a:bodyPr wrap="square" rtlCol="0">
            <a:spAutoFit/>
          </a:bodyPr>
          <a:lstStyle/>
          <a:p>
            <a:r>
              <a:rPr lang="en-GB" sz="5400" b="1" u="sng" dirty="0">
                <a:solidFill>
                  <a:srgbClr val="FF0000"/>
                </a:solidFill>
              </a:rPr>
              <a:t>Sensory strategies</a:t>
            </a:r>
          </a:p>
        </p:txBody>
      </p:sp>
      <p:pic>
        <p:nvPicPr>
          <p:cNvPr id="3" name="Picture 2">
            <a:extLst>
              <a:ext uri="{FF2B5EF4-FFF2-40B4-BE49-F238E27FC236}">
                <a16:creationId xmlns:a16="http://schemas.microsoft.com/office/drawing/2014/main" id="{0990539F-D9C8-41B7-8E43-5EF715839ADD}"/>
              </a:ext>
            </a:extLst>
          </p:cNvPr>
          <p:cNvPicPr>
            <a:picLocks noChangeAspect="1"/>
          </p:cNvPicPr>
          <p:nvPr/>
        </p:nvPicPr>
        <p:blipFill>
          <a:blip r:embed="rId2"/>
          <a:stretch>
            <a:fillRect/>
          </a:stretch>
        </p:blipFill>
        <p:spPr>
          <a:xfrm>
            <a:off x="7858071" y="1672629"/>
            <a:ext cx="3722741" cy="2119313"/>
          </a:xfrm>
          <a:prstGeom prst="rect">
            <a:avLst/>
          </a:prstGeom>
        </p:spPr>
      </p:pic>
      <p:pic>
        <p:nvPicPr>
          <p:cNvPr id="4" name="Picture 3">
            <a:extLst>
              <a:ext uri="{FF2B5EF4-FFF2-40B4-BE49-F238E27FC236}">
                <a16:creationId xmlns:a16="http://schemas.microsoft.com/office/drawing/2014/main" id="{BFEB8C9D-2B76-4272-8277-787B8193BEAC}"/>
              </a:ext>
            </a:extLst>
          </p:cNvPr>
          <p:cNvPicPr>
            <a:picLocks noChangeAspect="1"/>
          </p:cNvPicPr>
          <p:nvPr/>
        </p:nvPicPr>
        <p:blipFill>
          <a:blip r:embed="rId3"/>
          <a:stretch>
            <a:fillRect/>
          </a:stretch>
        </p:blipFill>
        <p:spPr>
          <a:xfrm>
            <a:off x="449915" y="280987"/>
            <a:ext cx="2902817" cy="2119313"/>
          </a:xfrm>
          <a:prstGeom prst="rect">
            <a:avLst/>
          </a:prstGeom>
        </p:spPr>
      </p:pic>
      <p:pic>
        <p:nvPicPr>
          <p:cNvPr id="5" name="Picture 4">
            <a:extLst>
              <a:ext uri="{FF2B5EF4-FFF2-40B4-BE49-F238E27FC236}">
                <a16:creationId xmlns:a16="http://schemas.microsoft.com/office/drawing/2014/main" id="{6B9C16EB-BEAE-44C7-A4CE-CFF82A29EAC3}"/>
              </a:ext>
            </a:extLst>
          </p:cNvPr>
          <p:cNvPicPr>
            <a:picLocks noChangeAspect="1"/>
          </p:cNvPicPr>
          <p:nvPr/>
        </p:nvPicPr>
        <p:blipFill>
          <a:blip r:embed="rId4"/>
          <a:stretch>
            <a:fillRect/>
          </a:stretch>
        </p:blipFill>
        <p:spPr>
          <a:xfrm>
            <a:off x="449915" y="3103561"/>
            <a:ext cx="2445685" cy="2598541"/>
          </a:xfrm>
          <a:prstGeom prst="rect">
            <a:avLst/>
          </a:prstGeom>
        </p:spPr>
      </p:pic>
      <p:sp>
        <p:nvSpPr>
          <p:cNvPr id="7" name="TextBox 6">
            <a:extLst>
              <a:ext uri="{FF2B5EF4-FFF2-40B4-BE49-F238E27FC236}">
                <a16:creationId xmlns:a16="http://schemas.microsoft.com/office/drawing/2014/main" id="{55CCF0FC-F376-4C97-845B-80CC53F6261A}"/>
              </a:ext>
            </a:extLst>
          </p:cNvPr>
          <p:cNvSpPr txBox="1"/>
          <p:nvPr/>
        </p:nvSpPr>
        <p:spPr>
          <a:xfrm>
            <a:off x="3352732" y="1444030"/>
            <a:ext cx="4521200" cy="5755422"/>
          </a:xfrm>
          <a:prstGeom prst="rect">
            <a:avLst/>
          </a:prstGeom>
          <a:noFill/>
        </p:spPr>
        <p:txBody>
          <a:bodyPr wrap="square" rtlCol="0">
            <a:spAutoFit/>
          </a:bodyPr>
          <a:lstStyle/>
          <a:p>
            <a:pPr marL="571500" indent="-571500">
              <a:buFont typeface="Arial" panose="020B0604020202020204" pitchFamily="34" charset="0"/>
              <a:buChar char="•"/>
            </a:pPr>
            <a:r>
              <a:rPr lang="en-GB" sz="3200" dirty="0">
                <a:solidFill>
                  <a:srgbClr val="7030A0"/>
                </a:solidFill>
              </a:rPr>
              <a:t>Wall push ups</a:t>
            </a:r>
          </a:p>
          <a:p>
            <a:pPr marL="571500" indent="-571500">
              <a:buFont typeface="Arial" panose="020B0604020202020204" pitchFamily="34" charset="0"/>
              <a:buChar char="•"/>
            </a:pPr>
            <a:r>
              <a:rPr lang="en-GB" sz="3200" dirty="0">
                <a:solidFill>
                  <a:srgbClr val="7030A0"/>
                </a:solidFill>
              </a:rPr>
              <a:t>Go for a walk</a:t>
            </a:r>
          </a:p>
          <a:p>
            <a:pPr marL="571500" indent="-571500">
              <a:buFont typeface="Arial" panose="020B0604020202020204" pitchFamily="34" charset="0"/>
              <a:buChar char="•"/>
            </a:pPr>
            <a:r>
              <a:rPr lang="en-GB" sz="3200" dirty="0">
                <a:solidFill>
                  <a:srgbClr val="7030A0"/>
                </a:solidFill>
              </a:rPr>
              <a:t>Blow bubbles</a:t>
            </a:r>
          </a:p>
          <a:p>
            <a:pPr marL="571500" indent="-571500">
              <a:buFont typeface="Arial" panose="020B0604020202020204" pitchFamily="34" charset="0"/>
              <a:buChar char="•"/>
            </a:pPr>
            <a:r>
              <a:rPr lang="en-GB" sz="3200" dirty="0">
                <a:solidFill>
                  <a:srgbClr val="7030A0"/>
                </a:solidFill>
              </a:rPr>
              <a:t>Roll on an exercise ball</a:t>
            </a:r>
          </a:p>
          <a:p>
            <a:pPr marL="571500" indent="-571500">
              <a:buFont typeface="Arial" panose="020B0604020202020204" pitchFamily="34" charset="0"/>
              <a:buChar char="•"/>
            </a:pPr>
            <a:r>
              <a:rPr lang="en-GB" sz="3200" dirty="0">
                <a:solidFill>
                  <a:srgbClr val="7030A0"/>
                </a:solidFill>
              </a:rPr>
              <a:t>Blanket roll</a:t>
            </a:r>
          </a:p>
          <a:p>
            <a:pPr marL="571500" indent="-571500">
              <a:buFont typeface="Arial" panose="020B0604020202020204" pitchFamily="34" charset="0"/>
              <a:buChar char="•"/>
            </a:pPr>
            <a:r>
              <a:rPr lang="en-GB" sz="3200" dirty="0">
                <a:solidFill>
                  <a:srgbClr val="7030A0"/>
                </a:solidFill>
              </a:rPr>
              <a:t>Swing or rock</a:t>
            </a:r>
          </a:p>
          <a:p>
            <a:pPr marL="571500" indent="-571500">
              <a:buFont typeface="Arial" panose="020B0604020202020204" pitchFamily="34" charset="0"/>
              <a:buChar char="•"/>
            </a:pPr>
            <a:r>
              <a:rPr lang="en-GB" sz="3200" dirty="0">
                <a:solidFill>
                  <a:srgbClr val="7030A0"/>
                </a:solidFill>
              </a:rPr>
              <a:t>Calming music</a:t>
            </a:r>
          </a:p>
          <a:p>
            <a:pPr marL="571500" indent="-571500">
              <a:buFont typeface="Arial" panose="020B0604020202020204" pitchFamily="34" charset="0"/>
              <a:buChar char="•"/>
            </a:pPr>
            <a:endParaRPr lang="en-GB" sz="3600" dirty="0"/>
          </a:p>
          <a:p>
            <a:pPr marL="571500" indent="-571500">
              <a:buFont typeface="Arial" panose="020B0604020202020204" pitchFamily="34" charset="0"/>
              <a:buChar char="•"/>
            </a:pPr>
            <a:endParaRPr lang="en-GB" sz="3600" dirty="0"/>
          </a:p>
          <a:p>
            <a:pPr marL="571500" indent="-571500">
              <a:buFont typeface="Arial" panose="020B0604020202020204" pitchFamily="34" charset="0"/>
              <a:buChar char="•"/>
            </a:pPr>
            <a:endParaRPr lang="en-GB" sz="3600" dirty="0"/>
          </a:p>
          <a:p>
            <a:pPr marL="571500" indent="-571500">
              <a:buFont typeface="Arial" panose="020B0604020202020204" pitchFamily="34" charset="0"/>
              <a:buChar char="•"/>
            </a:pPr>
            <a:endParaRPr lang="en-GB" sz="3600" dirty="0"/>
          </a:p>
        </p:txBody>
      </p:sp>
      <p:pic>
        <p:nvPicPr>
          <p:cNvPr id="8" name="Picture 7">
            <a:extLst>
              <a:ext uri="{FF2B5EF4-FFF2-40B4-BE49-F238E27FC236}">
                <a16:creationId xmlns:a16="http://schemas.microsoft.com/office/drawing/2014/main" id="{C5FDCB31-BDB3-45D6-91EE-4651529D0554}"/>
              </a:ext>
            </a:extLst>
          </p:cNvPr>
          <p:cNvPicPr>
            <a:picLocks noChangeAspect="1"/>
          </p:cNvPicPr>
          <p:nvPr/>
        </p:nvPicPr>
        <p:blipFill>
          <a:blip r:embed="rId5"/>
          <a:stretch>
            <a:fillRect/>
          </a:stretch>
        </p:blipFill>
        <p:spPr>
          <a:xfrm>
            <a:off x="3683000" y="5185371"/>
            <a:ext cx="7342093" cy="1151929"/>
          </a:xfrm>
          <a:prstGeom prst="rect">
            <a:avLst/>
          </a:prstGeom>
        </p:spPr>
      </p:pic>
    </p:spTree>
    <p:extLst>
      <p:ext uri="{BB962C8B-B14F-4D97-AF65-F5344CB8AC3E}">
        <p14:creationId xmlns:p14="http://schemas.microsoft.com/office/powerpoint/2010/main" val="3954067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3632720-77F0-44AE-88E5-4F2002B52BF2}"/>
              </a:ext>
            </a:extLst>
          </p:cNvPr>
          <p:cNvPicPr>
            <a:picLocks noChangeAspect="1"/>
          </p:cNvPicPr>
          <p:nvPr/>
        </p:nvPicPr>
        <p:blipFill>
          <a:blip r:embed="rId2"/>
          <a:stretch>
            <a:fillRect/>
          </a:stretch>
        </p:blipFill>
        <p:spPr>
          <a:xfrm>
            <a:off x="1557337" y="4762"/>
            <a:ext cx="9077325" cy="6848475"/>
          </a:xfrm>
          <a:prstGeom prst="rect">
            <a:avLst/>
          </a:prstGeom>
        </p:spPr>
      </p:pic>
    </p:spTree>
    <p:extLst>
      <p:ext uri="{BB962C8B-B14F-4D97-AF65-F5344CB8AC3E}">
        <p14:creationId xmlns:p14="http://schemas.microsoft.com/office/powerpoint/2010/main" val="19069675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E9F32A3-7E7A-4AD6-91A6-71019DCE3881}"/>
              </a:ext>
            </a:extLst>
          </p:cNvPr>
          <p:cNvPicPr>
            <a:picLocks noChangeAspect="1"/>
          </p:cNvPicPr>
          <p:nvPr/>
        </p:nvPicPr>
        <p:blipFill>
          <a:blip r:embed="rId2"/>
          <a:stretch>
            <a:fillRect/>
          </a:stretch>
        </p:blipFill>
        <p:spPr>
          <a:xfrm>
            <a:off x="5053013" y="1244368"/>
            <a:ext cx="7138987" cy="4089631"/>
          </a:xfrm>
          <a:prstGeom prst="rect">
            <a:avLst/>
          </a:prstGeom>
        </p:spPr>
      </p:pic>
      <p:pic>
        <p:nvPicPr>
          <p:cNvPr id="3" name="Google Shape;389;p55">
            <a:extLst>
              <a:ext uri="{FF2B5EF4-FFF2-40B4-BE49-F238E27FC236}">
                <a16:creationId xmlns:a16="http://schemas.microsoft.com/office/drawing/2014/main" id="{710CE974-0D15-48B4-A373-9542CF354197}"/>
              </a:ext>
            </a:extLst>
          </p:cNvPr>
          <p:cNvPicPr preferRelativeResize="0"/>
          <p:nvPr/>
        </p:nvPicPr>
        <p:blipFill>
          <a:blip r:embed="rId3">
            <a:alphaModFix/>
          </a:blip>
          <a:stretch>
            <a:fillRect/>
          </a:stretch>
        </p:blipFill>
        <p:spPr>
          <a:xfrm>
            <a:off x="190500" y="717433"/>
            <a:ext cx="5699575" cy="5143500"/>
          </a:xfrm>
          <a:prstGeom prst="rect">
            <a:avLst/>
          </a:prstGeom>
          <a:noFill/>
          <a:ln>
            <a:noFill/>
          </a:ln>
        </p:spPr>
      </p:pic>
    </p:spTree>
    <p:extLst>
      <p:ext uri="{BB962C8B-B14F-4D97-AF65-F5344CB8AC3E}">
        <p14:creationId xmlns:p14="http://schemas.microsoft.com/office/powerpoint/2010/main" val="19653658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E32D8DD-D4AA-4377-A208-8881094A0388}"/>
              </a:ext>
            </a:extLst>
          </p:cNvPr>
          <p:cNvPicPr>
            <a:picLocks noChangeAspect="1"/>
          </p:cNvPicPr>
          <p:nvPr/>
        </p:nvPicPr>
        <p:blipFill>
          <a:blip r:embed="rId2"/>
          <a:stretch>
            <a:fillRect/>
          </a:stretch>
        </p:blipFill>
        <p:spPr>
          <a:xfrm>
            <a:off x="1674046" y="0"/>
            <a:ext cx="8843907" cy="6858000"/>
          </a:xfrm>
          <a:prstGeom prst="rect">
            <a:avLst/>
          </a:prstGeom>
        </p:spPr>
      </p:pic>
    </p:spTree>
    <p:extLst>
      <p:ext uri="{BB962C8B-B14F-4D97-AF65-F5344CB8AC3E}">
        <p14:creationId xmlns:p14="http://schemas.microsoft.com/office/powerpoint/2010/main" val="20534959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0910C3F-3FC3-4A55-A281-D942178D8CC7}"/>
              </a:ext>
            </a:extLst>
          </p:cNvPr>
          <p:cNvSpPr txBox="1"/>
          <p:nvPr/>
        </p:nvSpPr>
        <p:spPr>
          <a:xfrm>
            <a:off x="571500" y="266700"/>
            <a:ext cx="11252200" cy="7848302"/>
          </a:xfrm>
          <a:prstGeom prst="rect">
            <a:avLst/>
          </a:prstGeom>
          <a:noFill/>
        </p:spPr>
        <p:txBody>
          <a:bodyPr wrap="square" rtlCol="0">
            <a:spAutoFit/>
          </a:bodyPr>
          <a:lstStyle/>
          <a:p>
            <a:pPr algn="ctr"/>
            <a:r>
              <a:rPr lang="en-GB" sz="6600" b="1" u="sng" dirty="0">
                <a:solidFill>
                  <a:srgbClr val="7030A0"/>
                </a:solidFill>
              </a:rPr>
              <a:t>Inner coach</a:t>
            </a:r>
          </a:p>
          <a:p>
            <a:pPr algn="ctr"/>
            <a:endParaRPr lang="en-GB" b="1" u="sng" dirty="0">
              <a:solidFill>
                <a:srgbClr val="7030A0"/>
              </a:solidFill>
            </a:endParaRPr>
          </a:p>
          <a:p>
            <a:r>
              <a:rPr lang="en-GB" sz="2000" b="1" u="sng" dirty="0">
                <a:solidFill>
                  <a:srgbClr val="FF0000"/>
                </a:solidFill>
              </a:rPr>
              <a:t>Inner coaches help us use positive self talk to give us the courage and strength to get through stressful situations.</a:t>
            </a:r>
          </a:p>
          <a:p>
            <a:endParaRPr lang="en-GB" sz="2000" dirty="0">
              <a:solidFill>
                <a:srgbClr val="7030A0"/>
              </a:solidFill>
            </a:endParaRPr>
          </a:p>
          <a:p>
            <a:r>
              <a:rPr lang="en-GB" sz="2000" dirty="0"/>
              <a:t>Difficult times I may need my inner coach are: _____________________________________</a:t>
            </a:r>
          </a:p>
          <a:p>
            <a:endParaRPr lang="en-GB" sz="2000" dirty="0"/>
          </a:p>
          <a:p>
            <a:endParaRPr lang="en-GB" sz="2000" dirty="0"/>
          </a:p>
          <a:p>
            <a:r>
              <a:rPr lang="en-GB" sz="2000" b="1" u="sng" dirty="0">
                <a:solidFill>
                  <a:srgbClr val="FF0000"/>
                </a:solidFill>
              </a:rPr>
              <a:t>My inner coach reminds me to use strategies to keep myself calm.</a:t>
            </a:r>
          </a:p>
          <a:p>
            <a:endParaRPr lang="en-GB" sz="2000" dirty="0">
              <a:solidFill>
                <a:srgbClr val="FF0000"/>
              </a:solidFill>
            </a:endParaRPr>
          </a:p>
          <a:p>
            <a:r>
              <a:rPr lang="en-GB" sz="2000" dirty="0"/>
              <a:t>To help me get to the green zone, my inner coach reminds me to: ______________________________</a:t>
            </a:r>
          </a:p>
          <a:p>
            <a:endParaRPr lang="en-GB" sz="2000" dirty="0"/>
          </a:p>
          <a:p>
            <a:endParaRPr lang="en-GB" sz="2000" dirty="0"/>
          </a:p>
          <a:p>
            <a:r>
              <a:rPr lang="en-GB" sz="2000" b="1" u="sng" dirty="0">
                <a:solidFill>
                  <a:srgbClr val="FF0000"/>
                </a:solidFill>
              </a:rPr>
              <a:t>My inner coach also helps keep positive thoughts in my head so I can be successful.</a:t>
            </a:r>
          </a:p>
          <a:p>
            <a:endParaRPr lang="en-GB" sz="2000" dirty="0"/>
          </a:p>
          <a:p>
            <a:r>
              <a:rPr lang="en-GB" sz="2000" dirty="0"/>
              <a:t>My inner coach might say to me: ________________________________________________________</a:t>
            </a:r>
          </a:p>
          <a:p>
            <a:endParaRPr lang="en-GB" sz="2000" dirty="0">
              <a:solidFill>
                <a:srgbClr val="FF0000"/>
              </a:solidFill>
            </a:endParaRPr>
          </a:p>
          <a:p>
            <a:endParaRPr lang="en-GB" sz="2000" dirty="0"/>
          </a:p>
          <a:p>
            <a:endParaRPr lang="en-GB" sz="2000" dirty="0"/>
          </a:p>
          <a:p>
            <a:endParaRPr lang="en-GB" sz="2000" dirty="0"/>
          </a:p>
          <a:p>
            <a:endParaRPr lang="en-GB" sz="2000" dirty="0"/>
          </a:p>
          <a:p>
            <a:endParaRPr lang="en-GB" sz="2000" dirty="0">
              <a:solidFill>
                <a:srgbClr val="7030A0"/>
              </a:solidFill>
            </a:endParaRPr>
          </a:p>
          <a:p>
            <a:endParaRPr lang="en-GB" sz="2000" dirty="0">
              <a:solidFill>
                <a:srgbClr val="7030A0"/>
              </a:solidFill>
            </a:endParaRPr>
          </a:p>
        </p:txBody>
      </p:sp>
    </p:spTree>
    <p:extLst>
      <p:ext uri="{BB962C8B-B14F-4D97-AF65-F5344CB8AC3E}">
        <p14:creationId xmlns:p14="http://schemas.microsoft.com/office/powerpoint/2010/main" val="8026721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D5E1936-4E58-4EA5-80B1-97D252059C08}"/>
              </a:ext>
            </a:extLst>
          </p:cNvPr>
          <p:cNvPicPr>
            <a:picLocks noChangeAspect="1"/>
          </p:cNvPicPr>
          <p:nvPr/>
        </p:nvPicPr>
        <p:blipFill>
          <a:blip r:embed="rId2"/>
          <a:stretch>
            <a:fillRect/>
          </a:stretch>
        </p:blipFill>
        <p:spPr>
          <a:xfrm>
            <a:off x="1581150" y="61912"/>
            <a:ext cx="9029700" cy="6734175"/>
          </a:xfrm>
          <a:prstGeom prst="rect">
            <a:avLst/>
          </a:prstGeom>
        </p:spPr>
      </p:pic>
    </p:spTree>
    <p:extLst>
      <p:ext uri="{BB962C8B-B14F-4D97-AF65-F5344CB8AC3E}">
        <p14:creationId xmlns:p14="http://schemas.microsoft.com/office/powerpoint/2010/main" val="4770929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A71111C-6DF2-4763-8DFA-FABF2FC74ED1}"/>
              </a:ext>
            </a:extLst>
          </p:cNvPr>
          <p:cNvPicPr>
            <a:picLocks noChangeAspect="1"/>
          </p:cNvPicPr>
          <p:nvPr/>
        </p:nvPicPr>
        <p:blipFill>
          <a:blip r:embed="rId2"/>
          <a:stretch>
            <a:fillRect/>
          </a:stretch>
        </p:blipFill>
        <p:spPr>
          <a:xfrm>
            <a:off x="1514592" y="0"/>
            <a:ext cx="9162815" cy="6858000"/>
          </a:xfrm>
          <a:prstGeom prst="rect">
            <a:avLst/>
          </a:prstGeom>
        </p:spPr>
      </p:pic>
    </p:spTree>
    <p:extLst>
      <p:ext uri="{BB962C8B-B14F-4D97-AF65-F5344CB8AC3E}">
        <p14:creationId xmlns:p14="http://schemas.microsoft.com/office/powerpoint/2010/main" val="16284821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0221954-DF1D-4B8E-A2C2-25CF8043829B}"/>
              </a:ext>
            </a:extLst>
          </p:cNvPr>
          <p:cNvPicPr>
            <a:picLocks noChangeAspect="1"/>
          </p:cNvPicPr>
          <p:nvPr/>
        </p:nvPicPr>
        <p:blipFill>
          <a:blip r:embed="rId2"/>
          <a:stretch>
            <a:fillRect/>
          </a:stretch>
        </p:blipFill>
        <p:spPr>
          <a:xfrm>
            <a:off x="373397" y="762001"/>
            <a:ext cx="11366141" cy="5549900"/>
          </a:xfrm>
          <a:prstGeom prst="rect">
            <a:avLst/>
          </a:prstGeom>
        </p:spPr>
      </p:pic>
    </p:spTree>
    <p:extLst>
      <p:ext uri="{BB962C8B-B14F-4D97-AF65-F5344CB8AC3E}">
        <p14:creationId xmlns:p14="http://schemas.microsoft.com/office/powerpoint/2010/main" val="18765109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EBA5269-861A-4851-8C87-D5A3A7D0E4D8}"/>
              </a:ext>
            </a:extLst>
          </p:cNvPr>
          <p:cNvSpPr/>
          <p:nvPr/>
        </p:nvSpPr>
        <p:spPr>
          <a:xfrm>
            <a:off x="1200150" y="786875"/>
            <a:ext cx="9791700" cy="6924973"/>
          </a:xfrm>
          <a:prstGeom prst="rect">
            <a:avLst/>
          </a:prstGeom>
        </p:spPr>
        <p:txBody>
          <a:bodyPr wrap="square">
            <a:spAutoFit/>
          </a:bodyPr>
          <a:lstStyle/>
          <a:p>
            <a:endParaRPr lang="en-GB" sz="1200" b="0" i="0" u="none" strike="noStrike" baseline="0" dirty="0">
              <a:solidFill>
                <a:srgbClr val="000000"/>
              </a:solidFill>
              <a:latin typeface="Arial" panose="020B0604020202020204" pitchFamily="34" charset="0"/>
            </a:endParaRPr>
          </a:p>
          <a:p>
            <a:r>
              <a:rPr lang="en-GB" sz="2400" b="1" dirty="0">
                <a:solidFill>
                  <a:srgbClr val="00B050"/>
                </a:solidFill>
              </a:rPr>
              <a:t>Identify your own feelings using Zones language in front of your class </a:t>
            </a:r>
            <a:r>
              <a:rPr lang="en-GB" sz="2400" b="1" dirty="0"/>
              <a:t>(e.g. “I’m frustrated, I am in the yellow zone”) </a:t>
            </a:r>
          </a:p>
          <a:p>
            <a:endParaRPr lang="en-GB" sz="2400" b="1" dirty="0"/>
          </a:p>
          <a:p>
            <a:r>
              <a:rPr lang="en-GB" sz="2400" b="1" dirty="0">
                <a:solidFill>
                  <a:srgbClr val="00B050"/>
                </a:solidFill>
              </a:rPr>
              <a:t>Provide positive reinforcement when a child is in the Green Zone and if they make efforts to stay in the Green Zone</a:t>
            </a:r>
            <a:r>
              <a:rPr lang="en-GB" sz="2400" b="1" dirty="0"/>
              <a:t>. </a:t>
            </a:r>
            <a:r>
              <a:rPr lang="en-GB" sz="2400" b="1" dirty="0" err="1"/>
              <a:t>Eg.</a:t>
            </a:r>
            <a:r>
              <a:rPr lang="en-GB" sz="2400" b="1" dirty="0"/>
              <a:t> “I can see you are working really hard to stay in the Green Zone.</a:t>
            </a:r>
          </a:p>
          <a:p>
            <a:endParaRPr lang="en-GB" sz="2400" b="1" dirty="0"/>
          </a:p>
          <a:p>
            <a:r>
              <a:rPr lang="en-GB" sz="2400" b="1" dirty="0">
                <a:solidFill>
                  <a:srgbClr val="00B050"/>
                </a:solidFill>
              </a:rPr>
              <a:t>Talk about what tool you will use to be in the appropriate Zone.  </a:t>
            </a:r>
            <a:r>
              <a:rPr lang="en-GB" sz="2400" b="1" dirty="0"/>
              <a:t>(e.g. “I’m feeling frustrated so it might be a good idea for me to squeeze some putty to help me calm down” ) </a:t>
            </a:r>
            <a:endParaRPr lang="en-GB" sz="2400" dirty="0"/>
          </a:p>
          <a:p>
            <a:r>
              <a:rPr lang="en-GB" sz="2400" b="1" dirty="0"/>
              <a:t> </a:t>
            </a:r>
          </a:p>
          <a:p>
            <a:r>
              <a:rPr lang="en-GB" sz="2400" b="1" dirty="0">
                <a:solidFill>
                  <a:srgbClr val="00B050"/>
                </a:solidFill>
              </a:rPr>
              <a:t>Label what zones a child is in throughout the day </a:t>
            </a:r>
            <a:r>
              <a:rPr lang="en-GB" sz="2400" b="1" dirty="0"/>
              <a:t>(e.g. “You look sleepy, are you in the blue zone?”) </a:t>
            </a:r>
            <a:endParaRPr lang="en-GB" sz="2400" dirty="0"/>
          </a:p>
          <a:p>
            <a:endParaRPr lang="en-GB" sz="2400" b="1" dirty="0"/>
          </a:p>
          <a:p>
            <a:r>
              <a:rPr lang="en-GB" sz="2400" b="1" dirty="0">
                <a:solidFill>
                  <a:srgbClr val="00B050"/>
                </a:solidFill>
              </a:rPr>
              <a:t>Post and reference the Zones visuals and tools in your classroom. </a:t>
            </a:r>
            <a:endParaRPr lang="en-GB" sz="2400" dirty="0">
              <a:solidFill>
                <a:srgbClr val="00B050"/>
              </a:solidFill>
            </a:endParaRPr>
          </a:p>
          <a:p>
            <a:endParaRPr lang="en-GB" sz="2400" b="1" dirty="0"/>
          </a:p>
          <a:p>
            <a:endParaRPr lang="en-GB" sz="2400" b="1" dirty="0"/>
          </a:p>
          <a:p>
            <a:endParaRPr lang="en-GB" sz="2400" dirty="0"/>
          </a:p>
        </p:txBody>
      </p:sp>
      <p:sp>
        <p:nvSpPr>
          <p:cNvPr id="3" name="Rectangle 2">
            <a:extLst>
              <a:ext uri="{FF2B5EF4-FFF2-40B4-BE49-F238E27FC236}">
                <a16:creationId xmlns:a16="http://schemas.microsoft.com/office/drawing/2014/main" id="{14A53F27-C584-411A-9C16-8DAF9C828DA6}"/>
              </a:ext>
            </a:extLst>
          </p:cNvPr>
          <p:cNvSpPr/>
          <p:nvPr/>
        </p:nvSpPr>
        <p:spPr>
          <a:xfrm>
            <a:off x="914400" y="195590"/>
            <a:ext cx="10172700" cy="738664"/>
          </a:xfrm>
          <a:prstGeom prst="rect">
            <a:avLst/>
          </a:prstGeom>
        </p:spPr>
        <p:txBody>
          <a:bodyPr wrap="square">
            <a:spAutoFit/>
          </a:bodyPr>
          <a:lstStyle/>
          <a:p>
            <a:endParaRPr lang="en-GB" sz="1000" b="0" i="0" u="none" strike="noStrike" baseline="0" dirty="0">
              <a:solidFill>
                <a:srgbClr val="000000"/>
              </a:solidFill>
              <a:latin typeface="Gill Sans MT" panose="020B0502020104020203" pitchFamily="34" charset="0"/>
            </a:endParaRPr>
          </a:p>
          <a:p>
            <a:r>
              <a:rPr lang="en-GB" sz="3200" dirty="0">
                <a:solidFill>
                  <a:srgbClr val="FF0000"/>
                </a:solidFill>
                <a:latin typeface="Gill Sans MT" panose="020B0502020104020203" pitchFamily="34" charset="0"/>
              </a:rPr>
              <a:t>HOW CAN I SUPPORT THE ZONES OF REGULATION?</a:t>
            </a:r>
            <a:endParaRPr lang="en-GB" sz="3200" dirty="0">
              <a:solidFill>
                <a:srgbClr val="FF0000"/>
              </a:solidFill>
            </a:endParaRPr>
          </a:p>
        </p:txBody>
      </p:sp>
    </p:spTree>
    <p:extLst>
      <p:ext uri="{BB962C8B-B14F-4D97-AF65-F5344CB8AC3E}">
        <p14:creationId xmlns:p14="http://schemas.microsoft.com/office/powerpoint/2010/main" val="37804737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4F6C47D-BF1D-4B52-8D7D-5B984D24A545}"/>
              </a:ext>
            </a:extLst>
          </p:cNvPr>
          <p:cNvSpPr/>
          <p:nvPr/>
        </p:nvSpPr>
        <p:spPr>
          <a:xfrm>
            <a:off x="1498600" y="1079501"/>
            <a:ext cx="9359900" cy="646331"/>
          </a:xfrm>
          <a:prstGeom prst="rect">
            <a:avLst/>
          </a:prstGeom>
        </p:spPr>
        <p:txBody>
          <a:bodyPr wrap="square">
            <a:spAutoFit/>
          </a:bodyPr>
          <a:lstStyle/>
          <a:p>
            <a:r>
              <a:rPr lang="en-GB" b="1" dirty="0">
                <a:solidFill>
                  <a:srgbClr val="000000"/>
                </a:solidFill>
                <a:latin typeface="Gill Sans MT" panose="020B0502020104020203" pitchFamily="34" charset="0"/>
              </a:rPr>
              <a:t>Learn the song! </a:t>
            </a:r>
            <a:endParaRPr lang="en-GB" dirty="0">
              <a:solidFill>
                <a:srgbClr val="000000"/>
              </a:solidFill>
              <a:latin typeface="Gill Sans MT" panose="020B0502020104020203" pitchFamily="34" charset="0"/>
            </a:endParaRPr>
          </a:p>
          <a:p>
            <a:r>
              <a:rPr lang="en-GB" dirty="0">
                <a:solidFill>
                  <a:srgbClr val="000000"/>
                </a:solidFill>
                <a:latin typeface="Franklin Gothic Book" panose="020B0503020102020204" pitchFamily="34" charset="0"/>
              </a:rPr>
              <a:t>https://www.youtube.com/watch?v=Vnl3GeTkMa4</a:t>
            </a:r>
            <a:endParaRPr lang="en-GB" dirty="0"/>
          </a:p>
        </p:txBody>
      </p:sp>
      <p:pic>
        <p:nvPicPr>
          <p:cNvPr id="3" name="Picture 2">
            <a:extLst>
              <a:ext uri="{FF2B5EF4-FFF2-40B4-BE49-F238E27FC236}">
                <a16:creationId xmlns:a16="http://schemas.microsoft.com/office/drawing/2014/main" id="{F2D0D979-27DD-45EB-9B4C-DA57C7F03284}"/>
              </a:ext>
            </a:extLst>
          </p:cNvPr>
          <p:cNvPicPr>
            <a:picLocks noChangeAspect="1"/>
          </p:cNvPicPr>
          <p:nvPr/>
        </p:nvPicPr>
        <p:blipFill>
          <a:blip r:embed="rId2"/>
          <a:stretch>
            <a:fillRect/>
          </a:stretch>
        </p:blipFill>
        <p:spPr>
          <a:xfrm>
            <a:off x="139742" y="2581275"/>
            <a:ext cx="12052258" cy="2550894"/>
          </a:xfrm>
          <a:prstGeom prst="rect">
            <a:avLst/>
          </a:prstGeom>
        </p:spPr>
      </p:pic>
    </p:spTree>
    <p:extLst>
      <p:ext uri="{BB962C8B-B14F-4D97-AF65-F5344CB8AC3E}">
        <p14:creationId xmlns:p14="http://schemas.microsoft.com/office/powerpoint/2010/main" val="7157436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The Way I Feel by Janan Cain">
            <a:extLst>
              <a:ext uri="{FF2B5EF4-FFF2-40B4-BE49-F238E27FC236}">
                <a16:creationId xmlns:a16="http://schemas.microsoft.com/office/drawing/2014/main" id="{4E6038B0-A7E6-43BF-868A-07925DDA64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6600" y="141288"/>
            <a:ext cx="6502400" cy="6502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51129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115</TotalTime>
  <Words>676</Words>
  <Application>Microsoft Office PowerPoint</Application>
  <PresentationFormat>Widescreen</PresentationFormat>
  <Paragraphs>93</Paragraphs>
  <Slides>26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Calibri</vt:lpstr>
      <vt:lpstr>Calibri Light</vt:lpstr>
      <vt:lpstr>Franklin Gothic Book</vt:lpstr>
      <vt:lpstr>Gill Sans MT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Deidre Nunes</dc:creator>
  <cp:lastModifiedBy>Deidre Nunes</cp:lastModifiedBy>
  <cp:revision>17</cp:revision>
  <dcterms:created xsi:type="dcterms:W3CDTF">2020-10-05T10:27:23Z</dcterms:created>
  <dcterms:modified xsi:type="dcterms:W3CDTF">2021-05-24T14:34:18Z</dcterms:modified>
</cp:coreProperties>
</file>