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5" r:id="rId1"/>
  </p:sldMasterIdLst>
  <p:notesMasterIdLst>
    <p:notesMasterId r:id="rId20"/>
  </p:notesMasterIdLst>
  <p:sldIdLst>
    <p:sldId id="256" r:id="rId2"/>
    <p:sldId id="257" r:id="rId3"/>
    <p:sldId id="258" r:id="rId4"/>
    <p:sldId id="274" r:id="rId5"/>
    <p:sldId id="260" r:id="rId6"/>
    <p:sldId id="272" r:id="rId7"/>
    <p:sldId id="277" r:id="rId8"/>
    <p:sldId id="261" r:id="rId9"/>
    <p:sldId id="271" r:id="rId10"/>
    <p:sldId id="275" r:id="rId11"/>
    <p:sldId id="270" r:id="rId12"/>
    <p:sldId id="263" r:id="rId13"/>
    <p:sldId id="268" r:id="rId14"/>
    <p:sldId id="269" r:id="rId15"/>
    <p:sldId id="264" r:id="rId16"/>
    <p:sldId id="265" r:id="rId17"/>
    <p:sldId id="266" r:id="rId18"/>
    <p:sldId id="26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560D"/>
    <a:srgbClr val="6A9315"/>
    <a:srgbClr val="63A5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9" autoAdjust="0"/>
    <p:restoredTop sz="93625" autoAdjust="0"/>
  </p:normalViewPr>
  <p:slideViewPr>
    <p:cSldViewPr snapToGrid="0">
      <p:cViewPr varScale="1">
        <p:scale>
          <a:sx n="101" d="100"/>
          <a:sy n="101" d="100"/>
        </p:scale>
        <p:origin x="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5T15:59:34.483"/>
    </inkml:context>
    <inkml:brush xml:id="br0">
      <inkml:brushProperty name="width" value="0.05" units="cm"/>
      <inkml:brushProperty name="height" value="0.05" units="cm"/>
      <inkml:brushProperty name="ignorePressure" value="1"/>
    </inkml:brush>
  </inkml:definitions>
  <inkml:trace contextRef="#ctx0" brushRef="#br0">1 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5T15:59:39.082"/>
    </inkml:context>
    <inkml:brush xml:id="br0">
      <inkml:brushProperty name="width" value="0.05" units="cm"/>
      <inkml:brushProperty name="height" value="0.05" units="cm"/>
      <inkml:brushProperty name="ignorePressure" value="1"/>
    </inkml:brush>
  </inkml:definitions>
  <inkml:trace contextRef="#ctx0" brushRef="#br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5T15:59:39.412"/>
    </inkml:context>
    <inkml:brush xml:id="br0">
      <inkml:brushProperty name="width" value="0.05" units="cm"/>
      <inkml:brushProperty name="height" value="0.05" units="cm"/>
      <inkml:brushProperty name="ignorePressure" value="1"/>
    </inkml:brush>
  </inkml:definitions>
  <inkml:trace contextRef="#ctx0" brushRef="#br0">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5T15:59:40.388"/>
    </inkml:context>
    <inkml:brush xml:id="br0">
      <inkml:brushProperty name="width" value="0.05" units="cm"/>
      <inkml:brushProperty name="height" value="0.05" units="cm"/>
      <inkml:brushProperty name="ignorePressure" value="1"/>
    </inkml:brush>
  </inkml:definitions>
  <inkml:trace contextRef="#ctx0" brushRef="#br0">1 0</inkml:trace>
  <inkml:trace contextRef="#ctx0" brushRef="#br0" timeOffset="270.87">1 0</inkml:trace>
  <inkml:trace contextRef="#ctx0" brushRef="#br0" timeOffset="720.67">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5T15:59:39.833"/>
    </inkml:context>
    <inkml:brush xml:id="br0">
      <inkml:brushProperty name="width" value="0.05" units="cm"/>
      <inkml:brushProperty name="height" value="0.05" units="cm"/>
      <inkml:brushProperty name="ignorePressure" value="1"/>
    </inkml:brush>
  </inkml:definitions>
  <inkml:trace contextRef="#ctx0" brushRef="#br0">1 0,'0'0</inkml:trace>
  <inkml:trace contextRef="#ctx0" brushRef="#br0" timeOffset="270.16">1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D8D6E2-1674-493D-8536-3D807A618CFE}"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A334B-0A7D-410A-A43E-B54DA0F73030}" type="slidenum">
              <a:rPr lang="en-GB" smtClean="0"/>
              <a:t>‹#›</a:t>
            </a:fld>
            <a:endParaRPr lang="en-GB"/>
          </a:p>
        </p:txBody>
      </p:sp>
    </p:spTree>
    <p:extLst>
      <p:ext uri="{BB962C8B-B14F-4D97-AF65-F5344CB8AC3E}">
        <p14:creationId xmlns:p14="http://schemas.microsoft.com/office/powerpoint/2010/main" val="3792865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your own photos</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3</a:t>
            </a:fld>
            <a:endParaRPr lang="en-GB"/>
          </a:p>
        </p:txBody>
      </p:sp>
    </p:spTree>
    <p:extLst>
      <p:ext uri="{BB962C8B-B14F-4D97-AF65-F5344CB8AC3E}">
        <p14:creationId xmlns:p14="http://schemas.microsoft.com/office/powerpoint/2010/main" val="4275628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Complete one slide per term. Talk around the highlights for each and how they link to the topic. Use the curriculum map to support this. You don’t need to read every subject.</a:t>
            </a:r>
          </a:p>
          <a:p>
            <a:r>
              <a:rPr lang="en-US" dirty="0"/>
              <a:t>Mention that every week the have 45 mins of Music from specialist teacher and weekly computer lessons using the ICT room. </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12</a:t>
            </a:fld>
            <a:endParaRPr lang="en-GB"/>
          </a:p>
        </p:txBody>
      </p:sp>
    </p:spTree>
    <p:extLst>
      <p:ext uri="{BB962C8B-B14F-4D97-AF65-F5344CB8AC3E}">
        <p14:creationId xmlns:p14="http://schemas.microsoft.com/office/powerpoint/2010/main" val="37984854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Complete one slide per term. Talk around the highlights for each and how they link to the topic. Use the curriculum map to support this. You don’t need to read every subject.</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13</a:t>
            </a:fld>
            <a:endParaRPr lang="en-GB"/>
          </a:p>
        </p:txBody>
      </p:sp>
    </p:spTree>
    <p:extLst>
      <p:ext uri="{BB962C8B-B14F-4D97-AF65-F5344CB8AC3E}">
        <p14:creationId xmlns:p14="http://schemas.microsoft.com/office/powerpoint/2010/main" val="1816310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Complete one slide per term. Talk around the highlights for each and how they link to the topic. Use the curriculum map to support this. You don’t need to read every subject.</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14</a:t>
            </a:fld>
            <a:endParaRPr lang="en-GB"/>
          </a:p>
        </p:txBody>
      </p:sp>
    </p:spTree>
    <p:extLst>
      <p:ext uri="{BB962C8B-B14F-4D97-AF65-F5344CB8AC3E}">
        <p14:creationId xmlns:p14="http://schemas.microsoft.com/office/powerpoint/2010/main" val="3449635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dates and events - Statutory testing, school journeys, anything else of interest </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15</a:t>
            </a:fld>
            <a:endParaRPr lang="en-GB"/>
          </a:p>
        </p:txBody>
      </p:sp>
    </p:spTree>
    <p:extLst>
      <p:ext uri="{BB962C8B-B14F-4D97-AF65-F5344CB8AC3E}">
        <p14:creationId xmlns:p14="http://schemas.microsoft.com/office/powerpoint/2010/main" val="1772307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Rote learning practice </a:t>
            </a:r>
            <a:r>
              <a:rPr lang="en-US" dirty="0" err="1"/>
              <a:t>etc</a:t>
            </a:r>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17</a:t>
            </a:fld>
            <a:endParaRPr lang="en-GB"/>
          </a:p>
        </p:txBody>
      </p:sp>
    </p:spTree>
    <p:extLst>
      <p:ext uri="{BB962C8B-B14F-4D97-AF65-F5344CB8AC3E}">
        <p14:creationId xmlns:p14="http://schemas.microsoft.com/office/powerpoint/2010/main" val="1750826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7A334B-0A7D-410A-A43E-B54DA0F73030}" type="slidenum">
              <a:rPr lang="en-GB" smtClean="0"/>
              <a:t>18</a:t>
            </a:fld>
            <a:endParaRPr lang="en-GB"/>
          </a:p>
        </p:txBody>
      </p:sp>
    </p:spTree>
    <p:extLst>
      <p:ext uri="{BB962C8B-B14F-4D97-AF65-F5344CB8AC3E}">
        <p14:creationId xmlns:p14="http://schemas.microsoft.com/office/powerpoint/2010/main" val="15426590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oleObject" Target="../embeddings/oleObject2.bin"/><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chemeClr val="bg1"/>
            </a:gs>
            <a:gs pos="46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256873" y="2988166"/>
            <a:ext cx="5826304" cy="1336945"/>
          </a:xfrm>
        </p:spPr>
        <p:txBody>
          <a:bodyPr anchor="b">
            <a:normAutofit/>
          </a:bodyPr>
          <a:lstStyle>
            <a:lvl1pPr algn="r">
              <a:lnSpc>
                <a:spcPct val="85000"/>
              </a:lnSpc>
              <a:defRPr sz="8000" b="1" spc="-50" baseline="0">
                <a:solidFill>
                  <a:srgbClr val="29560D"/>
                </a:solidFill>
                <a:latin typeface="Lobster Two" panose="02000506000000020003" pitchFamily="50" charset="0"/>
              </a:defRPr>
            </a:lvl1pPr>
          </a:lstStyle>
          <a:p>
            <a:r>
              <a:rPr lang="en-US" dirty="0"/>
              <a:t>Click to edit Master title style</a:t>
            </a:r>
          </a:p>
        </p:txBody>
      </p:sp>
      <p:sp>
        <p:nvSpPr>
          <p:cNvPr id="3" name="Subtitle 2"/>
          <p:cNvSpPr>
            <a:spLocks noGrp="1"/>
          </p:cNvSpPr>
          <p:nvPr>
            <p:ph type="subTitle" idx="1"/>
          </p:nvPr>
        </p:nvSpPr>
        <p:spPr>
          <a:xfrm>
            <a:off x="5256873" y="4455621"/>
            <a:ext cx="5901577" cy="1143000"/>
          </a:xfrm>
        </p:spPr>
        <p:txBody>
          <a:bodyPr lIns="91440" rIns="91440">
            <a:normAutofit/>
          </a:bodyPr>
          <a:lstStyle>
            <a:lvl1pPr marL="0" indent="0" algn="l">
              <a:buNone/>
              <a:defRPr sz="2400" cap="all" spc="200" baseline="0">
                <a:solidFill>
                  <a:schemeClr val="tx2"/>
                </a:solidFill>
                <a:latin typeface="Century Gothic" panose="020B0502020202020204" pitchFamily="34" charset="0"/>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C89F8B7A-79D6-4FB0-9AE0-8C76B3E77FE2}"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cxnSp>
        <p:nvCxnSpPr>
          <p:cNvPr id="9" name="Straight Connector 8"/>
          <p:cNvCxnSpPr>
            <a:cxnSpLocks/>
          </p:cNvCxnSpPr>
          <p:nvPr/>
        </p:nvCxnSpPr>
        <p:spPr>
          <a:xfrm>
            <a:off x="5256873" y="4343400"/>
            <a:ext cx="582630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Rectangle 2">
            <a:extLst>
              <a:ext uri="{FF2B5EF4-FFF2-40B4-BE49-F238E27FC236}">
                <a16:creationId xmlns:a16="http://schemas.microsoft.com/office/drawing/2014/main" id="{468758F2-3A61-4259-9662-BF8AEEC868FC}"/>
              </a:ext>
            </a:extLst>
          </p:cNvPr>
          <p:cNvSpPr>
            <a:spLocks noChangeArrowheads="1"/>
          </p:cNvSpPr>
          <p:nvPr userDrawn="1"/>
        </p:nvSpPr>
        <p:spPr bwMode="auto">
          <a:xfrm>
            <a:off x="412320" y="45967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7B2C3999-BFFC-43B8-ACEA-FEEB5D3FC226}"/>
              </a:ext>
            </a:extLst>
          </p:cNvPr>
          <p:cNvSpPr>
            <a:spLocks noChangeArrowheads="1"/>
          </p:cNvSpPr>
          <p:nvPr userDrawn="1"/>
        </p:nvSpPr>
        <p:spPr bwMode="auto">
          <a:xfrm>
            <a:off x="4757737" y="1195371"/>
            <a:ext cx="2442050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9" name="Rectangle 18">
            <a:extLst>
              <a:ext uri="{FF2B5EF4-FFF2-40B4-BE49-F238E27FC236}">
                <a16:creationId xmlns:a16="http://schemas.microsoft.com/office/drawing/2014/main" id="{98BFCE9D-B818-4C63-A1CB-987E5D9BAFD8}"/>
              </a:ext>
            </a:extLst>
          </p:cNvPr>
          <p:cNvSpPr/>
          <p:nvPr userDrawn="1"/>
        </p:nvSpPr>
        <p:spPr>
          <a:xfrm>
            <a:off x="228426" y="5687878"/>
            <a:ext cx="4875794" cy="584775"/>
          </a:xfrm>
          <a:prstGeom prst="rect">
            <a:avLst/>
          </a:prstGeom>
        </p:spPr>
        <p:txBody>
          <a:bodyPr wrap="square">
            <a:spAutoFit/>
          </a:bodyPr>
          <a:lstStyle/>
          <a:p>
            <a:pPr algn="ctr"/>
            <a:r>
              <a:rPr lang="en-GB" sz="3200" dirty="0">
                <a:solidFill>
                  <a:srgbClr val="29560D"/>
                </a:solidFill>
                <a:latin typeface="Lobster Two" panose="02000506000000020003" pitchFamily="50" charset="0"/>
              </a:rPr>
              <a:t>Learn Create Grow Together</a:t>
            </a:r>
          </a:p>
        </p:txBody>
      </p:sp>
      <p:pic>
        <p:nvPicPr>
          <p:cNvPr id="15" name="Picture 14">
            <a:extLst>
              <a:ext uri="{FF2B5EF4-FFF2-40B4-BE49-F238E27FC236}">
                <a16:creationId xmlns:a16="http://schemas.microsoft.com/office/drawing/2014/main" id="{1F158584-2500-44C1-B3BE-859383DF1E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7360" y="416445"/>
            <a:ext cx="4896860" cy="5362091"/>
          </a:xfrm>
          <a:prstGeom prst="rect">
            <a:avLst/>
          </a:prstGeom>
        </p:spPr>
      </p:pic>
    </p:spTree>
    <p:extLst>
      <p:ext uri="{BB962C8B-B14F-4D97-AF65-F5344CB8AC3E}">
        <p14:creationId xmlns:p14="http://schemas.microsoft.com/office/powerpoint/2010/main" val="3401582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9560D"/>
                </a:solidFill>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89F8B7A-79D6-4FB0-9AE0-8C76B3E77FE2}"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1240218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F6FCBC0E-61AB-4777-AA1F-BDA8E48C87DB}"/>
              </a:ext>
            </a:extLst>
          </p:cNvPr>
          <p:cNvGraphicFramePr>
            <a:graphicFrameLocks noChangeAspect="1"/>
          </p:cNvGraphicFramePr>
          <p:nvPr userDrawn="1">
            <p:extLst>
              <p:ext uri="{D42A27DB-BD31-4B8C-83A1-F6EECF244321}">
                <p14:modId xmlns:p14="http://schemas.microsoft.com/office/powerpoint/2010/main" val="1710710430"/>
              </p:ext>
            </p:extLst>
          </p:nvPr>
        </p:nvGraphicFramePr>
        <p:xfrm>
          <a:off x="9244626" y="-1"/>
          <a:ext cx="2947359" cy="6519915"/>
        </p:xfrm>
        <a:graphic>
          <a:graphicData uri="http://schemas.openxmlformats.org/presentationml/2006/ole">
            <mc:AlternateContent xmlns:mc="http://schemas.openxmlformats.org/markup-compatibility/2006">
              <mc:Choice xmlns:v="urn:schemas-microsoft-com:vml" Requires="v">
                <p:oleObj r:id="rId2" imgW="7819048" imgH="9019048" progId="MSPhotoEd.3">
                  <p:embed/>
                </p:oleObj>
              </mc:Choice>
              <mc:Fallback>
                <p:oleObj r:id="rId2" imgW="7819048" imgH="9019048" progId="MSPhotoEd.3">
                  <p:embed/>
                  <p:pic>
                    <p:nvPicPr>
                      <p:cNvPr id="16" name="Object 15">
                        <a:extLst>
                          <a:ext uri="{FF2B5EF4-FFF2-40B4-BE49-F238E27FC236}">
                            <a16:creationId xmlns:a16="http://schemas.microsoft.com/office/drawing/2014/main" id="{BF48925E-03EB-4F29-84FD-329AFBFCB219}"/>
                          </a:ext>
                        </a:extLst>
                      </p:cNvPr>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l="15456" r="44609" b="23889"/>
                      <a:stretch>
                        <a:fillRect/>
                      </a:stretch>
                    </p:blipFill>
                    <p:spPr bwMode="auto">
                      <a:xfrm>
                        <a:off x="9244626" y="-1"/>
                        <a:ext cx="2947359" cy="6519915"/>
                      </a:xfrm>
                      <a:prstGeom prst="rect">
                        <a:avLst/>
                      </a:prstGeom>
                      <a:noFill/>
                    </p:spPr>
                  </p:pic>
                </p:oleObj>
              </mc:Fallback>
            </mc:AlternateContent>
          </a:graphicData>
        </a:graphic>
      </p:graphicFrame>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rgbClr val="29560D"/>
                </a:solidFill>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C89F8B7A-79D6-4FB0-9AE0-8C76B3E77FE2}"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275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lvl1pPr>
              <a:defRPr>
                <a:solidFill>
                  <a:srgbClr val="29560D"/>
                </a:solidFill>
              </a:defRPr>
            </a:lvl1pPr>
          </a:lstStyle>
          <a:p>
            <a:r>
              <a:rPr lang="en-US" dirty="0"/>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9F8B7A-79D6-4FB0-9AE0-8C76B3E77FE2}"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71568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9F8B7A-79D6-4FB0-9AE0-8C76B3E77FE2}"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740247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9560D"/>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C89F8B7A-79D6-4FB0-9AE0-8C76B3E77FE2}" type="datetimeFigureOut">
              <a:rPr lang="en-GB" smtClean="0"/>
              <a:t>18/09/2026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462862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89F8B7A-79D6-4FB0-9AE0-8C76B3E77FE2}" type="datetimeFigureOut">
              <a:rPr lang="en-GB" smtClean="0"/>
              <a:t>18/09/2026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128548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89F8B7A-79D6-4FB0-9AE0-8C76B3E77FE2}" type="datetimeFigureOut">
              <a:rPr lang="en-GB" smtClean="0"/>
              <a:t>18/09/2026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3BAAF96-3491-43D7-BA08-E59B7041257A}" type="slidenum">
              <a:rPr lang="en-GB" smtClean="0"/>
              <a:t>‹#›</a:t>
            </a:fld>
            <a:endParaRPr lang="en-GB"/>
          </a:p>
        </p:txBody>
      </p:sp>
    </p:spTree>
    <p:extLst>
      <p:ext uri="{BB962C8B-B14F-4D97-AF65-F5344CB8AC3E}">
        <p14:creationId xmlns:p14="http://schemas.microsoft.com/office/powerpoint/2010/main" val="3571619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89F8B7A-79D6-4FB0-9AE0-8C76B3E77FE2}"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27894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F8B7A-79D6-4FB0-9AE0-8C76B3E77FE2}"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374529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F8B7A-79D6-4FB0-9AE0-8C76B3E77FE2}"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4104900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6" name="Object 15">
            <a:extLst>
              <a:ext uri="{FF2B5EF4-FFF2-40B4-BE49-F238E27FC236}">
                <a16:creationId xmlns:a16="http://schemas.microsoft.com/office/drawing/2014/main" id="{BF48925E-03EB-4F29-84FD-329AFBFCB219}"/>
              </a:ext>
            </a:extLst>
          </p:cNvPr>
          <p:cNvGraphicFramePr>
            <a:graphicFrameLocks noChangeAspect="1"/>
          </p:cNvGraphicFramePr>
          <p:nvPr userDrawn="1">
            <p:extLst>
              <p:ext uri="{D42A27DB-BD31-4B8C-83A1-F6EECF244321}">
                <p14:modId xmlns:p14="http://schemas.microsoft.com/office/powerpoint/2010/main" val="3118650595"/>
              </p:ext>
            </p:extLst>
          </p:nvPr>
        </p:nvGraphicFramePr>
        <p:xfrm>
          <a:off x="9244626" y="-1"/>
          <a:ext cx="2947359" cy="6519915"/>
        </p:xfrm>
        <a:graphic>
          <a:graphicData uri="http://schemas.openxmlformats.org/presentationml/2006/ole">
            <mc:AlternateContent xmlns:mc="http://schemas.openxmlformats.org/markup-compatibility/2006">
              <mc:Choice xmlns:v="urn:schemas-microsoft-com:vml" Requires="v">
                <p:oleObj r:id="rId13" imgW="7819048" imgH="9019048" progId="MSPhotoEd.3">
                  <p:embed/>
                </p:oleObj>
              </mc:Choice>
              <mc:Fallback>
                <p:oleObj r:id="rId13" imgW="7819048" imgH="9019048" progId="MSPhotoEd.3">
                  <p:embed/>
                  <p:pic>
                    <p:nvPicPr>
                      <p:cNvPr id="0" name="Object 5"/>
                      <p:cNvPicPr>
                        <a:picLocks noChangeAspect="1" noChangeArrowheads="1"/>
                      </p:cNvPicPr>
                      <p:nvPr/>
                    </p:nvPicPr>
                    <p:blipFill>
                      <a:blip r:embed="rId14">
                        <a:lum bright="70000" contrast="-70000"/>
                        <a:extLst>
                          <a:ext uri="{28A0092B-C50C-407E-A947-70E740481C1C}">
                            <a14:useLocalDpi xmlns:a14="http://schemas.microsoft.com/office/drawing/2010/main" val="0"/>
                          </a:ext>
                        </a:extLst>
                      </a:blip>
                      <a:srcRect l="15456" r="44609" b="23889"/>
                      <a:stretch>
                        <a:fillRect/>
                      </a:stretch>
                    </p:blipFill>
                    <p:spPr bwMode="auto">
                      <a:xfrm>
                        <a:off x="9244626" y="-1"/>
                        <a:ext cx="2947359" cy="6519915"/>
                      </a:xfrm>
                      <a:prstGeom prst="rect">
                        <a:avLst/>
                      </a:prstGeom>
                      <a:noFill/>
                    </p:spPr>
                  </p:pic>
                </p:oleObj>
              </mc:Fallback>
            </mc:AlternateContent>
          </a:graphicData>
        </a:graphic>
      </p:graphicFrame>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89F8B7A-79D6-4FB0-9AE0-8C76B3E77FE2}" type="datetimeFigureOut">
              <a:rPr lang="en-GB" smtClean="0"/>
              <a:t>18/09/2026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3BAAF96-3491-43D7-BA08-E59B7041257A}"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Rectangle 6">
            <a:extLst>
              <a:ext uri="{FF2B5EF4-FFF2-40B4-BE49-F238E27FC236}">
                <a16:creationId xmlns:a16="http://schemas.microsoft.com/office/drawing/2014/main" id="{3B844BE4-41C8-4B6F-8AC1-A43620CC4771}"/>
              </a:ext>
            </a:extLst>
          </p:cNvPr>
          <p:cNvSpPr>
            <a:spLocks noChangeArrowheads="1"/>
          </p:cNvSpPr>
          <p:nvPr userDrawn="1"/>
        </p:nvSpPr>
        <p:spPr bwMode="auto">
          <a:xfrm>
            <a:off x="0" y="-1"/>
            <a:ext cx="8109191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47495882"/>
      </p:ext>
    </p:extLst>
  </p:cSld>
  <p:clrMap bg1="lt1" tx1="dk1" bg2="lt2" tx2="dk2" accent1="accent1" accent2="accent2" accent3="accent3" accent4="accent4" accent5="accent5" accent6="accent6" hlink="hlink" folHlink="folHlink"/>
  <p:sldLayoutIdLst>
    <p:sldLayoutId id="2147483916" r:id="rId1"/>
    <p:sldLayoutId id="2147483917"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Lst>
  <p:txStyles>
    <p:titleStyle>
      <a:lvl1pPr algn="l" defTabSz="914400" rtl="0" eaLnBrk="1" latinLnBrk="0" hangingPunct="1">
        <a:lnSpc>
          <a:spcPct val="85000"/>
        </a:lnSpc>
        <a:spcBef>
          <a:spcPct val="0"/>
        </a:spcBef>
        <a:buNone/>
        <a:defRPr sz="4800" kern="1200" spc="-50" baseline="0">
          <a:solidFill>
            <a:srgbClr val="29560D"/>
          </a:solidFill>
          <a:latin typeface="Lobster Two" panose="02000506000000020003" pitchFamily="50" charset="0"/>
          <a:ea typeface="+mj-ea"/>
          <a:cs typeface="+mj-cs"/>
        </a:defRPr>
      </a:lvl1pPr>
    </p:titleStyle>
    <p:bodyStyle>
      <a:lvl1pPr marL="0" indent="0" algn="l" defTabSz="914400" rtl="0" eaLnBrk="1" latinLnBrk="0" hangingPunct="1">
        <a:lnSpc>
          <a:spcPct val="100000"/>
        </a:lnSpc>
        <a:spcBef>
          <a:spcPts val="1200"/>
        </a:spcBef>
        <a:spcAft>
          <a:spcPts val="200"/>
        </a:spcAft>
        <a:buClr>
          <a:schemeClr val="accent1"/>
        </a:buClr>
        <a:buSzPct val="100000"/>
        <a:buFont typeface="Arial" panose="020B0604020202020204" pitchFamily="34" charset="0"/>
        <a:buNone/>
        <a:defRPr sz="2000" kern="1200">
          <a:solidFill>
            <a:schemeClr val="tx1">
              <a:lumMod val="75000"/>
              <a:lumOff val="25000"/>
            </a:schemeClr>
          </a:solidFill>
          <a:latin typeface="Century Gothic" panose="020B0502020202020204" pitchFamily="34" charset="0"/>
          <a:ea typeface="+mn-ea"/>
          <a:cs typeface="+mn-cs"/>
        </a:defRPr>
      </a:lvl1pPr>
      <a:lvl2pPr marL="384048" indent="-182880" algn="l" defTabSz="914400" rtl="0" eaLnBrk="1" latinLnBrk="0" hangingPunct="1">
        <a:lnSpc>
          <a:spcPct val="100000"/>
        </a:lnSpc>
        <a:spcBef>
          <a:spcPts val="200"/>
        </a:spcBef>
        <a:spcAft>
          <a:spcPts val="400"/>
        </a:spcAft>
        <a:buClr>
          <a:schemeClr val="accent1"/>
        </a:buClr>
        <a:buFont typeface="Arial" panose="020B0604020202020204" pitchFamily="34" charset="0"/>
        <a:buChar char="•"/>
        <a:defRPr sz="1800" kern="1200">
          <a:solidFill>
            <a:schemeClr val="tx1">
              <a:lumMod val="75000"/>
              <a:lumOff val="25000"/>
            </a:schemeClr>
          </a:solidFill>
          <a:latin typeface="Century Gothic" panose="020B0502020202020204" pitchFamily="34" charset="0"/>
          <a:ea typeface="+mn-ea"/>
          <a:cs typeface="+mn-cs"/>
        </a:defRPr>
      </a:lvl2pPr>
      <a:lvl3pPr marL="56692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3pPr>
      <a:lvl4pPr marL="74980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4pPr>
      <a:lvl5pPr marL="93268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3" Type="http://schemas.openxmlformats.org/officeDocument/2006/relationships/customXml" Target="../ink/ink3.xml"/><Relationship Id="rId18" Type="http://schemas.openxmlformats.org/officeDocument/2006/relationships/image" Target="../media/image5.jpg"/><Relationship Id="rId3" Type="http://schemas.openxmlformats.org/officeDocument/2006/relationships/customXml" Target="../ink/ink1.xml"/><Relationship Id="rId12" Type="http://schemas.openxmlformats.org/officeDocument/2006/relationships/customXml" Target="../ink/ink2.xml"/><Relationship Id="rId17" Type="http://schemas.openxmlformats.org/officeDocument/2006/relationships/image" Target="../media/image4.png"/><Relationship Id="rId2" Type="http://schemas.openxmlformats.org/officeDocument/2006/relationships/notesSlide" Target="../notesSlides/notesSlide1.xml"/><Relationship Id="rId16" Type="http://schemas.openxmlformats.org/officeDocument/2006/relationships/image" Target="../media/image3.png"/><Relationship Id="rId20" Type="http://schemas.openxmlformats.org/officeDocument/2006/relationships/image" Target="../media/image7.png"/><Relationship Id="rId1" Type="http://schemas.openxmlformats.org/officeDocument/2006/relationships/slideLayout" Target="../slideLayouts/slideLayout2.xml"/><Relationship Id="rId11" Type="http://schemas.openxmlformats.org/officeDocument/2006/relationships/image" Target="../media/image10.png"/><Relationship Id="rId15" Type="http://schemas.openxmlformats.org/officeDocument/2006/relationships/customXml" Target="../ink/ink5.xml"/><Relationship Id="rId19" Type="http://schemas.openxmlformats.org/officeDocument/2006/relationships/image" Target="../media/image6.png"/><Relationship Id="rId14" Type="http://schemas.openxmlformats.org/officeDocument/2006/relationships/customXml" Target="../ink/ink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info@sheringdale.wandsworth.sch.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F7660-E79B-474E-9A92-E52ABA175570}"/>
              </a:ext>
            </a:extLst>
          </p:cNvPr>
          <p:cNvSpPr>
            <a:spLocks noGrp="1"/>
          </p:cNvSpPr>
          <p:nvPr>
            <p:ph type="ctrTitle"/>
          </p:nvPr>
        </p:nvSpPr>
        <p:spPr/>
        <p:txBody>
          <a:bodyPr>
            <a:normAutofit fontScale="90000"/>
          </a:bodyPr>
          <a:lstStyle/>
          <a:p>
            <a:r>
              <a:rPr lang="en-US" dirty="0"/>
              <a:t>Curriculum Morning</a:t>
            </a:r>
            <a:endParaRPr lang="en-GB" dirty="0"/>
          </a:p>
        </p:txBody>
      </p:sp>
      <p:sp>
        <p:nvSpPr>
          <p:cNvPr id="3" name="Subtitle 2">
            <a:extLst>
              <a:ext uri="{FF2B5EF4-FFF2-40B4-BE49-F238E27FC236}">
                <a16:creationId xmlns:a16="http://schemas.microsoft.com/office/drawing/2014/main" id="{8981D83F-E04C-42AE-997E-E9786F75599C}"/>
              </a:ext>
            </a:extLst>
          </p:cNvPr>
          <p:cNvSpPr>
            <a:spLocks noGrp="1"/>
          </p:cNvSpPr>
          <p:nvPr>
            <p:ph type="subTitle" idx="1"/>
          </p:nvPr>
        </p:nvSpPr>
        <p:spPr/>
        <p:txBody>
          <a:bodyPr/>
          <a:lstStyle/>
          <a:p>
            <a:pPr algn="r"/>
            <a:r>
              <a:rPr lang="en-US" dirty="0"/>
              <a:t>Year 2</a:t>
            </a:r>
            <a:endParaRPr lang="en-GB" dirty="0"/>
          </a:p>
        </p:txBody>
      </p:sp>
    </p:spTree>
    <p:extLst>
      <p:ext uri="{BB962C8B-B14F-4D97-AF65-F5344CB8AC3E}">
        <p14:creationId xmlns:p14="http://schemas.microsoft.com/office/powerpoint/2010/main" val="2655097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FDC45-CA63-4CAF-A6F0-D236CA1C34BC}"/>
              </a:ext>
            </a:extLst>
          </p:cNvPr>
          <p:cNvSpPr>
            <a:spLocks noGrp="1"/>
          </p:cNvSpPr>
          <p:nvPr>
            <p:ph type="title"/>
          </p:nvPr>
        </p:nvSpPr>
        <p:spPr/>
        <p:txBody>
          <a:bodyPr/>
          <a:lstStyle/>
          <a:p>
            <a:r>
              <a:rPr lang="en-US" dirty="0"/>
              <a:t>Welcome</a:t>
            </a:r>
            <a:endParaRPr lang="en-GB" dirty="0"/>
          </a:p>
        </p:txBody>
      </p:sp>
      <p:sp>
        <p:nvSpPr>
          <p:cNvPr id="3" name="Content Placeholder 2">
            <a:extLst>
              <a:ext uri="{FF2B5EF4-FFF2-40B4-BE49-F238E27FC236}">
                <a16:creationId xmlns:a16="http://schemas.microsoft.com/office/drawing/2014/main" id="{776C38D4-CD1B-4914-8BE5-62E05E626741}"/>
              </a:ext>
            </a:extLst>
          </p:cNvPr>
          <p:cNvSpPr>
            <a:spLocks noGrp="1"/>
          </p:cNvSpPr>
          <p:nvPr>
            <p:ph idx="1"/>
          </p:nvPr>
        </p:nvSpPr>
        <p:spPr/>
        <p:txBody>
          <a:bodyPr/>
          <a:lstStyle/>
          <a:p>
            <a:pPr marL="342900" indent="-342900">
              <a:buFont typeface="Arial" panose="020B0604020202020204" pitchFamily="34" charset="0"/>
              <a:buChar char="•"/>
            </a:pPr>
            <a:r>
              <a:rPr lang="en-US" dirty="0"/>
              <a:t>Who we are</a:t>
            </a:r>
          </a:p>
          <a:p>
            <a:pPr marL="342900" indent="-342900">
              <a:buFont typeface="Arial" panose="020B0604020202020204" pitchFamily="34" charset="0"/>
              <a:buChar char="•"/>
            </a:pPr>
            <a:r>
              <a:rPr lang="en-US" dirty="0"/>
              <a:t>Timetable</a:t>
            </a:r>
          </a:p>
          <a:p>
            <a:pPr marL="342900" indent="-342900">
              <a:buFont typeface="Arial" panose="020B0604020202020204" pitchFamily="34" charset="0"/>
              <a:buChar char="•"/>
            </a:pPr>
            <a:r>
              <a:rPr lang="en-US" dirty="0"/>
              <a:t>Overview of learning</a:t>
            </a:r>
          </a:p>
          <a:p>
            <a:pPr marL="342900" indent="-342900">
              <a:buFont typeface="Arial" panose="020B0604020202020204" pitchFamily="34" charset="0"/>
              <a:buChar char="•"/>
            </a:pPr>
            <a:r>
              <a:rPr lang="en-US" dirty="0"/>
              <a:t>Key dates</a:t>
            </a:r>
          </a:p>
          <a:p>
            <a:pPr marL="342900" indent="-342900">
              <a:buFont typeface="Arial" panose="020B0604020202020204" pitchFamily="34" charset="0"/>
              <a:buChar char="•"/>
            </a:pPr>
            <a:r>
              <a:rPr lang="en-US" dirty="0"/>
              <a:t>Home learning</a:t>
            </a:r>
          </a:p>
          <a:p>
            <a:pPr marL="342900" indent="-342900">
              <a:buFont typeface="Arial" panose="020B0604020202020204" pitchFamily="34" charset="0"/>
              <a:buChar char="•"/>
            </a:pPr>
            <a:r>
              <a:rPr lang="en-US" dirty="0"/>
              <a:t>Helping at home</a:t>
            </a:r>
            <a:endParaRPr lang="en-GB" dirty="0"/>
          </a:p>
        </p:txBody>
      </p:sp>
    </p:spTree>
    <p:extLst>
      <p:ext uri="{BB962C8B-B14F-4D97-AF65-F5344CB8AC3E}">
        <p14:creationId xmlns:p14="http://schemas.microsoft.com/office/powerpoint/2010/main" val="3626504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7E3D8-9B11-48AF-8034-6003F20105CC}"/>
              </a:ext>
            </a:extLst>
          </p:cNvPr>
          <p:cNvSpPr>
            <a:spLocks noGrp="1"/>
          </p:cNvSpPr>
          <p:nvPr>
            <p:ph type="title"/>
          </p:nvPr>
        </p:nvSpPr>
        <p:spPr/>
        <p:txBody>
          <a:bodyPr/>
          <a:lstStyle/>
          <a:p>
            <a:r>
              <a:rPr lang="en-US" dirty="0"/>
              <a:t>Who we are</a:t>
            </a:r>
            <a:endParaRPr lang="en-GB" dirty="0"/>
          </a:p>
        </p:txBody>
      </p:sp>
      <p:sp>
        <p:nvSpPr>
          <p:cNvPr id="25" name="Content Placeholder 24">
            <a:extLst>
              <a:ext uri="{FF2B5EF4-FFF2-40B4-BE49-F238E27FC236}">
                <a16:creationId xmlns:a16="http://schemas.microsoft.com/office/drawing/2014/main" id="{1CB81227-4F7F-42D6-A417-B3D5C710DCA9}"/>
              </a:ext>
            </a:extLst>
          </p:cNvPr>
          <p:cNvSpPr>
            <a:spLocks noGrp="1"/>
          </p:cNvSpPr>
          <p:nvPr>
            <p:ph idx="1"/>
          </p:nvPr>
        </p:nvSpPr>
        <p:spPr/>
        <p:txBody>
          <a:bodyPr/>
          <a:lstStyle/>
          <a:p>
            <a:r>
              <a:rPr lang="en-GB" b="1" dirty="0"/>
              <a:t>Year 2 Sycamore class teacher 	</a:t>
            </a:r>
            <a:r>
              <a:rPr lang="en-GB" dirty="0"/>
              <a:t>Miss Finch</a:t>
            </a:r>
          </a:p>
          <a:p>
            <a:r>
              <a:rPr lang="en-GB" b="1" dirty="0"/>
              <a:t>			TA		</a:t>
            </a:r>
            <a:r>
              <a:rPr lang="en-GB" dirty="0"/>
              <a:t>Ellie</a:t>
            </a:r>
          </a:p>
          <a:p>
            <a:r>
              <a:rPr lang="en-GB" b="1" dirty="0"/>
              <a:t>Year 2 Mulberry class teacher		</a:t>
            </a:r>
            <a:r>
              <a:rPr lang="en-GB" dirty="0"/>
              <a:t>Miss Bolton</a:t>
            </a:r>
          </a:p>
          <a:p>
            <a:r>
              <a:rPr lang="en-GB" b="1" dirty="0"/>
              <a:t>			TA	</a:t>
            </a:r>
            <a:r>
              <a:rPr lang="en-GB" dirty="0"/>
              <a:t>	Ros</a:t>
            </a:r>
          </a:p>
        </p:txBody>
      </p:sp>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F682FEBB-73EA-4A4E-8AC2-A7081FB3C9CB}"/>
                  </a:ext>
                </a:extLst>
              </p14:cNvPr>
              <p14:cNvContentPartPr/>
              <p14:nvPr/>
            </p14:nvContentPartPr>
            <p14:xfrm>
              <a:off x="6400260" y="7029180"/>
              <a:ext cx="360" cy="360"/>
            </p14:xfrm>
          </p:contentPart>
        </mc:Choice>
        <mc:Fallback xmlns="">
          <p:pic>
            <p:nvPicPr>
              <p:cNvPr id="3" name="Ink 2">
                <a:extLst>
                  <a:ext uri="{FF2B5EF4-FFF2-40B4-BE49-F238E27FC236}">
                    <a16:creationId xmlns:a16="http://schemas.microsoft.com/office/drawing/2014/main" id="{F682FEBB-73EA-4A4E-8AC2-A7081FB3C9CB}"/>
                  </a:ext>
                </a:extLst>
              </p:cNvPr>
              <p:cNvPicPr/>
              <p:nvPr/>
            </p:nvPicPr>
            <p:blipFill>
              <a:blip r:embed="rId11"/>
              <a:stretch>
                <a:fillRect/>
              </a:stretch>
            </p:blipFill>
            <p:spPr>
              <a:xfrm>
                <a:off x="6391620" y="702018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7" name="Ink 6">
                <a:extLst>
                  <a:ext uri="{FF2B5EF4-FFF2-40B4-BE49-F238E27FC236}">
                    <a16:creationId xmlns:a16="http://schemas.microsoft.com/office/drawing/2014/main" id="{887CFF5F-67AA-4384-8120-9E985F06B5C8}"/>
                  </a:ext>
                </a:extLst>
              </p14:cNvPr>
              <p14:cNvContentPartPr/>
              <p14:nvPr/>
            </p14:nvContentPartPr>
            <p14:xfrm>
              <a:off x="3066660" y="1980540"/>
              <a:ext cx="360" cy="360"/>
            </p14:xfrm>
          </p:contentPart>
        </mc:Choice>
        <mc:Fallback xmlns="">
          <p:pic>
            <p:nvPicPr>
              <p:cNvPr id="7" name="Ink 6">
                <a:extLst>
                  <a:ext uri="{FF2B5EF4-FFF2-40B4-BE49-F238E27FC236}">
                    <a16:creationId xmlns:a16="http://schemas.microsoft.com/office/drawing/2014/main" id="{887CFF5F-67AA-4384-8120-9E985F06B5C8}"/>
                  </a:ext>
                </a:extLst>
              </p:cNvPr>
              <p:cNvPicPr/>
              <p:nvPr/>
            </p:nvPicPr>
            <p:blipFill>
              <a:blip r:embed="rId11"/>
              <a:stretch>
                <a:fillRect/>
              </a:stretch>
            </p:blipFill>
            <p:spPr>
              <a:xfrm>
                <a:off x="3058020" y="197154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8" name="Ink 7">
                <a:extLst>
                  <a:ext uri="{FF2B5EF4-FFF2-40B4-BE49-F238E27FC236}">
                    <a16:creationId xmlns:a16="http://schemas.microsoft.com/office/drawing/2014/main" id="{AE1A0F05-29CF-407F-AC27-30042FA8111A}"/>
                  </a:ext>
                </a:extLst>
              </p14:cNvPr>
              <p14:cNvContentPartPr/>
              <p14:nvPr/>
            </p14:nvContentPartPr>
            <p14:xfrm>
              <a:off x="2438100" y="2114460"/>
              <a:ext cx="360" cy="360"/>
            </p14:xfrm>
          </p:contentPart>
        </mc:Choice>
        <mc:Fallback xmlns="">
          <p:pic>
            <p:nvPicPr>
              <p:cNvPr id="8" name="Ink 7">
                <a:extLst>
                  <a:ext uri="{FF2B5EF4-FFF2-40B4-BE49-F238E27FC236}">
                    <a16:creationId xmlns:a16="http://schemas.microsoft.com/office/drawing/2014/main" id="{AE1A0F05-29CF-407F-AC27-30042FA8111A}"/>
                  </a:ext>
                </a:extLst>
              </p:cNvPr>
              <p:cNvPicPr/>
              <p:nvPr/>
            </p:nvPicPr>
            <p:blipFill>
              <a:blip r:embed="rId11"/>
              <a:stretch>
                <a:fillRect/>
              </a:stretch>
            </p:blipFill>
            <p:spPr>
              <a:xfrm>
                <a:off x="2429460" y="210546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7" name="Ink 26">
                <a:extLst>
                  <a:ext uri="{FF2B5EF4-FFF2-40B4-BE49-F238E27FC236}">
                    <a16:creationId xmlns:a16="http://schemas.microsoft.com/office/drawing/2014/main" id="{234FBF07-422F-42C5-B4BD-89CBC8CC1D08}"/>
                  </a:ext>
                </a:extLst>
              </p14:cNvPr>
              <p14:cNvContentPartPr/>
              <p14:nvPr/>
            </p14:nvContentPartPr>
            <p14:xfrm>
              <a:off x="2190420" y="2114460"/>
              <a:ext cx="360" cy="360"/>
            </p14:xfrm>
          </p:contentPart>
        </mc:Choice>
        <mc:Fallback xmlns="">
          <p:pic>
            <p:nvPicPr>
              <p:cNvPr id="27" name="Ink 26">
                <a:extLst>
                  <a:ext uri="{FF2B5EF4-FFF2-40B4-BE49-F238E27FC236}">
                    <a16:creationId xmlns:a16="http://schemas.microsoft.com/office/drawing/2014/main" id="{234FBF07-422F-42C5-B4BD-89CBC8CC1D08}"/>
                  </a:ext>
                </a:extLst>
              </p:cNvPr>
              <p:cNvPicPr/>
              <p:nvPr/>
            </p:nvPicPr>
            <p:blipFill>
              <a:blip r:embed="rId11"/>
              <a:stretch>
                <a:fillRect/>
              </a:stretch>
            </p:blipFill>
            <p:spPr>
              <a:xfrm>
                <a:off x="2181780" y="210546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8" name="Ink 27">
                <a:extLst>
                  <a:ext uri="{FF2B5EF4-FFF2-40B4-BE49-F238E27FC236}">
                    <a16:creationId xmlns:a16="http://schemas.microsoft.com/office/drawing/2014/main" id="{70363638-8459-4046-9708-EF9A50A62BE1}"/>
                  </a:ext>
                </a:extLst>
              </p14:cNvPr>
              <p14:cNvContentPartPr/>
              <p14:nvPr/>
            </p14:nvContentPartPr>
            <p14:xfrm>
              <a:off x="2209140" y="2209500"/>
              <a:ext cx="360" cy="360"/>
            </p14:xfrm>
          </p:contentPart>
        </mc:Choice>
        <mc:Fallback xmlns="">
          <p:pic>
            <p:nvPicPr>
              <p:cNvPr id="28" name="Ink 27">
                <a:extLst>
                  <a:ext uri="{FF2B5EF4-FFF2-40B4-BE49-F238E27FC236}">
                    <a16:creationId xmlns:a16="http://schemas.microsoft.com/office/drawing/2014/main" id="{70363638-8459-4046-9708-EF9A50A62BE1}"/>
                  </a:ext>
                </a:extLst>
              </p:cNvPr>
              <p:cNvPicPr/>
              <p:nvPr/>
            </p:nvPicPr>
            <p:blipFill>
              <a:blip r:embed="rId11"/>
              <a:stretch>
                <a:fillRect/>
              </a:stretch>
            </p:blipFill>
            <p:spPr>
              <a:xfrm>
                <a:off x="2200500" y="2200500"/>
                <a:ext cx="18000" cy="18000"/>
              </a:xfrm>
              <a:prstGeom prst="rect">
                <a:avLst/>
              </a:prstGeom>
            </p:spPr>
          </p:pic>
        </mc:Fallback>
      </mc:AlternateContent>
      <p:sp>
        <p:nvSpPr>
          <p:cNvPr id="5" name="Google Shape;128;p3">
            <a:extLst>
              <a:ext uri="{FF2B5EF4-FFF2-40B4-BE49-F238E27FC236}">
                <a16:creationId xmlns:a16="http://schemas.microsoft.com/office/drawing/2014/main" id="{9DA652D2-08DB-4169-B681-11AFBB28C0AD}"/>
              </a:ext>
            </a:extLst>
          </p:cNvPr>
          <p:cNvSpPr txBox="1"/>
          <p:nvPr/>
        </p:nvSpPr>
        <p:spPr>
          <a:xfrm>
            <a:off x="1872085" y="5713995"/>
            <a:ext cx="151379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dirty="0">
                <a:solidFill>
                  <a:schemeClr val="dk1"/>
                </a:solidFill>
                <a:latin typeface="Century Gothic"/>
                <a:ea typeface="Century Gothic"/>
                <a:cs typeface="Century Gothic"/>
                <a:sym typeface="Century Gothic"/>
              </a:rPr>
              <a:t>Sarah Jones</a:t>
            </a:r>
            <a:endParaRPr dirty="0"/>
          </a:p>
          <a:p>
            <a:pPr marL="0" marR="0" lvl="0" indent="0" algn="ctr" rtl="0">
              <a:spcBef>
                <a:spcPts val="0"/>
              </a:spcBef>
              <a:spcAft>
                <a:spcPts val="0"/>
              </a:spcAft>
              <a:buNone/>
            </a:pPr>
            <a:r>
              <a:rPr lang="en-US" sz="1400" dirty="0">
                <a:solidFill>
                  <a:schemeClr val="dk1"/>
                </a:solidFill>
                <a:latin typeface="Century Gothic"/>
                <a:ea typeface="Century Gothic"/>
                <a:cs typeface="Century Gothic"/>
                <a:sym typeface="Century Gothic"/>
              </a:rPr>
              <a:t>Head Teacher</a:t>
            </a:r>
            <a:endParaRPr sz="1400" dirty="0">
              <a:solidFill>
                <a:schemeClr val="dk1"/>
              </a:solidFill>
              <a:latin typeface="Century Gothic"/>
              <a:ea typeface="Century Gothic"/>
              <a:cs typeface="Century Gothic"/>
              <a:sym typeface="Century Gothic"/>
            </a:endParaRPr>
          </a:p>
        </p:txBody>
      </p:sp>
      <p:pic>
        <p:nvPicPr>
          <p:cNvPr id="6" name="Google Shape;130;p3">
            <a:extLst>
              <a:ext uri="{FF2B5EF4-FFF2-40B4-BE49-F238E27FC236}">
                <a16:creationId xmlns:a16="http://schemas.microsoft.com/office/drawing/2014/main" id="{8180BF0C-5B9B-64D4-F813-B19F58567900}"/>
              </a:ext>
            </a:extLst>
          </p:cNvPr>
          <p:cNvPicPr preferRelativeResize="0"/>
          <p:nvPr/>
        </p:nvPicPr>
        <p:blipFill rotWithShape="1">
          <a:blip r:embed="rId16">
            <a:alphaModFix/>
          </a:blip>
          <a:srcRect/>
          <a:stretch/>
        </p:blipFill>
        <p:spPr>
          <a:xfrm>
            <a:off x="1990715" y="3972311"/>
            <a:ext cx="1297477" cy="1749216"/>
          </a:xfrm>
          <a:prstGeom prst="rect">
            <a:avLst/>
          </a:prstGeom>
          <a:noFill/>
          <a:ln>
            <a:noFill/>
          </a:ln>
        </p:spPr>
      </p:pic>
      <p:pic>
        <p:nvPicPr>
          <p:cNvPr id="9" name="Google Shape;131;p3">
            <a:extLst>
              <a:ext uri="{FF2B5EF4-FFF2-40B4-BE49-F238E27FC236}">
                <a16:creationId xmlns:a16="http://schemas.microsoft.com/office/drawing/2014/main" id="{C19B661D-1A52-76E5-AB0D-3DBF47120CAC}"/>
              </a:ext>
            </a:extLst>
          </p:cNvPr>
          <p:cNvPicPr preferRelativeResize="0"/>
          <p:nvPr/>
        </p:nvPicPr>
        <p:blipFill rotWithShape="1">
          <a:blip r:embed="rId17">
            <a:alphaModFix/>
          </a:blip>
          <a:srcRect/>
          <a:stretch/>
        </p:blipFill>
        <p:spPr>
          <a:xfrm>
            <a:off x="5254545" y="4012246"/>
            <a:ext cx="1448406" cy="1718274"/>
          </a:xfrm>
          <a:prstGeom prst="rect">
            <a:avLst/>
          </a:prstGeom>
          <a:noFill/>
          <a:ln>
            <a:noFill/>
          </a:ln>
        </p:spPr>
      </p:pic>
      <p:sp>
        <p:nvSpPr>
          <p:cNvPr id="11" name="Google Shape;133;p3">
            <a:extLst>
              <a:ext uri="{FF2B5EF4-FFF2-40B4-BE49-F238E27FC236}">
                <a16:creationId xmlns:a16="http://schemas.microsoft.com/office/drawing/2014/main" id="{A3EF9197-6FA6-22B6-2A71-C46984A3DAEF}"/>
              </a:ext>
            </a:extLst>
          </p:cNvPr>
          <p:cNvSpPr txBox="1"/>
          <p:nvPr/>
        </p:nvSpPr>
        <p:spPr>
          <a:xfrm>
            <a:off x="3638618" y="5721527"/>
            <a:ext cx="151379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chemeClr val="dk1"/>
                </a:solidFill>
                <a:latin typeface="Century Gothic"/>
                <a:ea typeface="Century Gothic"/>
                <a:cs typeface="Century Gothic"/>
                <a:sym typeface="Century Gothic"/>
              </a:rPr>
              <a:t>Ellen Gibson</a:t>
            </a:r>
            <a:endParaRPr/>
          </a:p>
          <a:p>
            <a:pPr marL="0" marR="0" lvl="0" indent="0" algn="ctr" rtl="0">
              <a:spcBef>
                <a:spcPts val="0"/>
              </a:spcBef>
              <a:spcAft>
                <a:spcPts val="0"/>
              </a:spcAft>
              <a:buNone/>
            </a:pPr>
            <a:r>
              <a:rPr lang="en-US" sz="1400">
                <a:solidFill>
                  <a:schemeClr val="dk1"/>
                </a:solidFill>
                <a:latin typeface="Century Gothic"/>
                <a:ea typeface="Century Gothic"/>
                <a:cs typeface="Century Gothic"/>
                <a:sym typeface="Century Gothic"/>
              </a:rPr>
              <a:t>DHT</a:t>
            </a:r>
            <a:endParaRPr sz="1400">
              <a:solidFill>
                <a:schemeClr val="dk1"/>
              </a:solidFill>
              <a:latin typeface="Century Gothic"/>
              <a:ea typeface="Century Gothic"/>
              <a:cs typeface="Century Gothic"/>
              <a:sym typeface="Century Gothic"/>
            </a:endParaRPr>
          </a:p>
        </p:txBody>
      </p:sp>
      <p:sp>
        <p:nvSpPr>
          <p:cNvPr id="12" name="Google Shape;134;p3">
            <a:extLst>
              <a:ext uri="{FF2B5EF4-FFF2-40B4-BE49-F238E27FC236}">
                <a16:creationId xmlns:a16="http://schemas.microsoft.com/office/drawing/2014/main" id="{BF944F08-E87F-C11D-4F99-E83DBEAB2550}"/>
              </a:ext>
            </a:extLst>
          </p:cNvPr>
          <p:cNvSpPr txBox="1"/>
          <p:nvPr/>
        </p:nvSpPr>
        <p:spPr>
          <a:xfrm>
            <a:off x="5221850" y="5721527"/>
            <a:ext cx="151379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chemeClr val="dk1"/>
                </a:solidFill>
                <a:latin typeface="Century Gothic"/>
                <a:ea typeface="Century Gothic"/>
                <a:cs typeface="Century Gothic"/>
                <a:sym typeface="Century Gothic"/>
              </a:rPr>
              <a:t>Des Nunes</a:t>
            </a:r>
            <a:endParaRPr/>
          </a:p>
          <a:p>
            <a:pPr marL="0" marR="0" lvl="0" indent="0" algn="ctr" rtl="0">
              <a:spcBef>
                <a:spcPts val="0"/>
              </a:spcBef>
              <a:spcAft>
                <a:spcPts val="0"/>
              </a:spcAft>
              <a:buNone/>
            </a:pPr>
            <a:r>
              <a:rPr lang="en-US" sz="1400">
                <a:solidFill>
                  <a:schemeClr val="dk1"/>
                </a:solidFill>
                <a:latin typeface="Century Gothic"/>
                <a:ea typeface="Century Gothic"/>
                <a:cs typeface="Century Gothic"/>
                <a:sym typeface="Century Gothic"/>
              </a:rPr>
              <a:t>AHT &amp; SENCO</a:t>
            </a:r>
            <a:endParaRPr sz="1400">
              <a:solidFill>
                <a:schemeClr val="dk1"/>
              </a:solidFill>
              <a:latin typeface="Century Gothic"/>
              <a:ea typeface="Century Gothic"/>
              <a:cs typeface="Century Gothic"/>
              <a:sym typeface="Century Gothic"/>
            </a:endParaRPr>
          </a:p>
        </p:txBody>
      </p:sp>
      <p:sp>
        <p:nvSpPr>
          <p:cNvPr id="18" name="Google Shape;135;p3">
            <a:extLst>
              <a:ext uri="{FF2B5EF4-FFF2-40B4-BE49-F238E27FC236}">
                <a16:creationId xmlns:a16="http://schemas.microsoft.com/office/drawing/2014/main" id="{58609AF8-E542-0D4E-CC0C-4938A49AA7A5}"/>
              </a:ext>
            </a:extLst>
          </p:cNvPr>
          <p:cNvSpPr txBox="1"/>
          <p:nvPr/>
        </p:nvSpPr>
        <p:spPr>
          <a:xfrm>
            <a:off x="6779281" y="5740967"/>
            <a:ext cx="151379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dirty="0">
                <a:solidFill>
                  <a:schemeClr val="dk1"/>
                </a:solidFill>
                <a:latin typeface="Century Gothic"/>
                <a:ea typeface="Century Gothic"/>
                <a:cs typeface="Century Gothic"/>
                <a:sym typeface="Century Gothic"/>
              </a:rPr>
              <a:t>Jonathan Pate</a:t>
            </a:r>
            <a:endParaRPr dirty="0"/>
          </a:p>
          <a:p>
            <a:pPr marL="0" marR="0" lvl="0" indent="0" algn="ctr" rtl="0">
              <a:spcBef>
                <a:spcPts val="0"/>
              </a:spcBef>
              <a:spcAft>
                <a:spcPts val="0"/>
              </a:spcAft>
              <a:buNone/>
            </a:pPr>
            <a:r>
              <a:rPr lang="en-US" sz="1400" dirty="0">
                <a:solidFill>
                  <a:schemeClr val="dk1"/>
                </a:solidFill>
                <a:latin typeface="Century Gothic"/>
                <a:ea typeface="Century Gothic"/>
                <a:cs typeface="Century Gothic"/>
                <a:sym typeface="Century Gothic"/>
              </a:rPr>
              <a:t>AHT</a:t>
            </a:r>
            <a:endParaRPr sz="1400" dirty="0">
              <a:solidFill>
                <a:schemeClr val="dk1"/>
              </a:solidFill>
              <a:latin typeface="Century Gothic"/>
              <a:ea typeface="Century Gothic"/>
              <a:cs typeface="Century Gothic"/>
              <a:sym typeface="Century Gothic"/>
            </a:endParaRPr>
          </a:p>
        </p:txBody>
      </p:sp>
      <p:sp>
        <p:nvSpPr>
          <p:cNvPr id="19" name="Google Shape;137;p3">
            <a:extLst>
              <a:ext uri="{FF2B5EF4-FFF2-40B4-BE49-F238E27FC236}">
                <a16:creationId xmlns:a16="http://schemas.microsoft.com/office/drawing/2014/main" id="{9A73B405-A35B-60A4-D24B-A1D7CF3DBEB1}"/>
              </a:ext>
            </a:extLst>
          </p:cNvPr>
          <p:cNvSpPr txBox="1"/>
          <p:nvPr/>
        </p:nvSpPr>
        <p:spPr>
          <a:xfrm>
            <a:off x="8293077" y="5728060"/>
            <a:ext cx="151379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dirty="0">
                <a:solidFill>
                  <a:schemeClr val="dk1"/>
                </a:solidFill>
                <a:latin typeface="Century Gothic"/>
                <a:ea typeface="Century Gothic"/>
                <a:cs typeface="Century Gothic"/>
                <a:sym typeface="Century Gothic"/>
              </a:rPr>
              <a:t>Adele Stewart</a:t>
            </a:r>
            <a:endParaRPr sz="1400" dirty="0">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US" sz="1400" dirty="0">
                <a:solidFill>
                  <a:schemeClr val="dk1"/>
                </a:solidFill>
                <a:latin typeface="Century Gothic"/>
                <a:ea typeface="Century Gothic"/>
                <a:cs typeface="Century Gothic"/>
                <a:sym typeface="Century Gothic"/>
              </a:rPr>
              <a:t>AHT</a:t>
            </a:r>
            <a:endParaRPr sz="1400" dirty="0">
              <a:solidFill>
                <a:schemeClr val="dk1"/>
              </a:solidFill>
              <a:latin typeface="Century Gothic"/>
              <a:ea typeface="Century Gothic"/>
              <a:cs typeface="Century Gothic"/>
              <a:sym typeface="Century Gothic"/>
            </a:endParaRPr>
          </a:p>
        </p:txBody>
      </p:sp>
      <p:pic>
        <p:nvPicPr>
          <p:cNvPr id="20" name="Google Shape;138;p3">
            <a:extLst>
              <a:ext uri="{FF2B5EF4-FFF2-40B4-BE49-F238E27FC236}">
                <a16:creationId xmlns:a16="http://schemas.microsoft.com/office/drawing/2014/main" id="{3CAC9CC7-BDA8-993E-68B8-C9E541F5A772}"/>
              </a:ext>
            </a:extLst>
          </p:cNvPr>
          <p:cNvPicPr preferRelativeResize="0"/>
          <p:nvPr/>
        </p:nvPicPr>
        <p:blipFill rotWithShape="1">
          <a:blip r:embed="rId18">
            <a:alphaModFix/>
          </a:blip>
          <a:srcRect/>
          <a:stretch/>
        </p:blipFill>
        <p:spPr>
          <a:xfrm>
            <a:off x="3724444" y="3781893"/>
            <a:ext cx="1330091" cy="1946167"/>
          </a:xfrm>
          <a:prstGeom prst="rect">
            <a:avLst/>
          </a:prstGeom>
          <a:noFill/>
          <a:ln>
            <a:noFill/>
          </a:ln>
        </p:spPr>
      </p:pic>
      <p:pic>
        <p:nvPicPr>
          <p:cNvPr id="30" name="Google Shape;140;p3">
            <a:extLst>
              <a:ext uri="{FF2B5EF4-FFF2-40B4-BE49-F238E27FC236}">
                <a16:creationId xmlns:a16="http://schemas.microsoft.com/office/drawing/2014/main" id="{A1747EA7-4D60-7402-1C30-63D2006DD474}"/>
              </a:ext>
            </a:extLst>
          </p:cNvPr>
          <p:cNvPicPr preferRelativeResize="0"/>
          <p:nvPr/>
        </p:nvPicPr>
        <p:blipFill rotWithShape="1">
          <a:blip r:embed="rId19">
            <a:alphaModFix/>
          </a:blip>
          <a:srcRect/>
          <a:stretch/>
        </p:blipFill>
        <p:spPr>
          <a:xfrm>
            <a:off x="6889452" y="4013855"/>
            <a:ext cx="1293455" cy="1715056"/>
          </a:xfrm>
          <a:prstGeom prst="rect">
            <a:avLst/>
          </a:prstGeom>
          <a:noFill/>
          <a:ln>
            <a:noFill/>
          </a:ln>
        </p:spPr>
      </p:pic>
      <p:pic>
        <p:nvPicPr>
          <p:cNvPr id="21" name="Picture 20">
            <a:extLst>
              <a:ext uri="{FF2B5EF4-FFF2-40B4-BE49-F238E27FC236}">
                <a16:creationId xmlns:a16="http://schemas.microsoft.com/office/drawing/2014/main" id="{1C8C4C5F-0B87-4B4B-A732-84350658648A}"/>
              </a:ext>
            </a:extLst>
          </p:cNvPr>
          <p:cNvPicPr>
            <a:picLocks noChangeAspect="1"/>
          </p:cNvPicPr>
          <p:nvPr/>
        </p:nvPicPr>
        <p:blipFill>
          <a:blip r:embed="rId20"/>
          <a:stretch>
            <a:fillRect/>
          </a:stretch>
        </p:blipFill>
        <p:spPr>
          <a:xfrm>
            <a:off x="8516110" y="4094541"/>
            <a:ext cx="1330092" cy="1619454"/>
          </a:xfrm>
          <a:prstGeom prst="rect">
            <a:avLst/>
          </a:prstGeom>
        </p:spPr>
      </p:pic>
    </p:spTree>
    <p:extLst>
      <p:ext uri="{BB962C8B-B14F-4D97-AF65-F5344CB8AC3E}">
        <p14:creationId xmlns:p14="http://schemas.microsoft.com/office/powerpoint/2010/main" val="416689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9A575-DDC3-4554-B6CB-0C004049C83C}"/>
              </a:ext>
            </a:extLst>
          </p:cNvPr>
          <p:cNvSpPr>
            <a:spLocks noGrp="1"/>
          </p:cNvSpPr>
          <p:nvPr>
            <p:ph type="title"/>
          </p:nvPr>
        </p:nvSpPr>
        <p:spPr/>
        <p:txBody>
          <a:bodyPr/>
          <a:lstStyle/>
          <a:p>
            <a:r>
              <a:rPr lang="en-US" dirty="0"/>
              <a:t>Timetable</a:t>
            </a:r>
            <a:endParaRPr lang="en-GB" dirty="0"/>
          </a:p>
        </p:txBody>
      </p:sp>
      <p:sp>
        <p:nvSpPr>
          <p:cNvPr id="3" name="Content Placeholder 2">
            <a:extLst>
              <a:ext uri="{FF2B5EF4-FFF2-40B4-BE49-F238E27FC236}">
                <a16:creationId xmlns:a16="http://schemas.microsoft.com/office/drawing/2014/main" id="{6D81E514-ADAC-4827-A2CB-4453549F3C23}"/>
              </a:ext>
            </a:extLst>
          </p:cNvPr>
          <p:cNvSpPr>
            <a:spLocks noGrp="1"/>
          </p:cNvSpPr>
          <p:nvPr>
            <p:ph idx="1"/>
          </p:nvPr>
        </p:nvSpPr>
        <p:spPr>
          <a:xfrm>
            <a:off x="642795" y="1845734"/>
            <a:ext cx="9625329" cy="4023360"/>
          </a:xfrm>
        </p:spPr>
        <p:txBody>
          <a:bodyPr/>
          <a:lstStyle/>
          <a:p>
            <a:pPr marL="0" indent="0">
              <a:buNone/>
            </a:pPr>
            <a:r>
              <a:rPr lang="en-US" dirty="0"/>
              <a:t>PE days: Monday</a:t>
            </a:r>
          </a:p>
          <a:p>
            <a:pPr marL="0" indent="0">
              <a:buNone/>
            </a:pPr>
            <a:endParaRPr lang="en-US" dirty="0"/>
          </a:p>
          <a:p>
            <a:endParaRPr lang="en-US" dirty="0"/>
          </a:p>
        </p:txBody>
      </p:sp>
      <p:pic>
        <p:nvPicPr>
          <p:cNvPr id="4" name="Picture 3">
            <a:extLst>
              <a:ext uri="{FF2B5EF4-FFF2-40B4-BE49-F238E27FC236}">
                <a16:creationId xmlns:a16="http://schemas.microsoft.com/office/drawing/2014/main" id="{9D98A573-765A-417F-B410-FA4FC092CCE6}"/>
              </a:ext>
            </a:extLst>
          </p:cNvPr>
          <p:cNvPicPr>
            <a:picLocks noChangeAspect="1"/>
          </p:cNvPicPr>
          <p:nvPr/>
        </p:nvPicPr>
        <p:blipFill>
          <a:blip r:embed="rId2"/>
          <a:stretch>
            <a:fillRect/>
          </a:stretch>
        </p:blipFill>
        <p:spPr>
          <a:xfrm>
            <a:off x="2206395" y="2281539"/>
            <a:ext cx="7840169" cy="3867690"/>
          </a:xfrm>
          <a:prstGeom prst="rect">
            <a:avLst/>
          </a:prstGeom>
        </p:spPr>
      </p:pic>
    </p:spTree>
    <p:extLst>
      <p:ext uri="{BB962C8B-B14F-4D97-AF65-F5344CB8AC3E}">
        <p14:creationId xmlns:p14="http://schemas.microsoft.com/office/powerpoint/2010/main" val="15217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a:xfrm>
            <a:off x="354330" y="211975"/>
            <a:ext cx="10058400" cy="772041"/>
          </a:xfrm>
        </p:spPr>
        <p:txBody>
          <a:bodyPr/>
          <a:lstStyle/>
          <a:p>
            <a:r>
              <a:rPr lang="en-US" dirty="0"/>
              <a:t>Overview of learning - English</a:t>
            </a:r>
            <a:endParaRPr lang="en-GB" dirty="0"/>
          </a:p>
        </p:txBody>
      </p:sp>
      <p:pic>
        <p:nvPicPr>
          <p:cNvPr id="9" name="Picture 8">
            <a:extLst>
              <a:ext uri="{FF2B5EF4-FFF2-40B4-BE49-F238E27FC236}">
                <a16:creationId xmlns:a16="http://schemas.microsoft.com/office/drawing/2014/main" id="{7C0D7A66-1DE7-51C2-B591-D06367850581}"/>
              </a:ext>
            </a:extLst>
          </p:cNvPr>
          <p:cNvPicPr>
            <a:picLocks noChangeAspect="1"/>
          </p:cNvPicPr>
          <p:nvPr/>
        </p:nvPicPr>
        <p:blipFill>
          <a:blip r:embed="rId2"/>
          <a:stretch>
            <a:fillRect/>
          </a:stretch>
        </p:blipFill>
        <p:spPr>
          <a:xfrm>
            <a:off x="4683446" y="1044632"/>
            <a:ext cx="7109333" cy="2628552"/>
          </a:xfrm>
          <a:prstGeom prst="rect">
            <a:avLst/>
          </a:prstGeom>
        </p:spPr>
      </p:pic>
      <p:grpSp>
        <p:nvGrpSpPr>
          <p:cNvPr id="14" name="Group 13">
            <a:extLst>
              <a:ext uri="{FF2B5EF4-FFF2-40B4-BE49-F238E27FC236}">
                <a16:creationId xmlns:a16="http://schemas.microsoft.com/office/drawing/2014/main" id="{1C9D5BBB-B098-4D27-3049-D1FA9E1BA1E1}"/>
              </a:ext>
            </a:extLst>
          </p:cNvPr>
          <p:cNvGrpSpPr/>
          <p:nvPr/>
        </p:nvGrpSpPr>
        <p:grpSpPr>
          <a:xfrm>
            <a:off x="4683446" y="3733800"/>
            <a:ext cx="7094185" cy="2660807"/>
            <a:chOff x="4698594" y="3752850"/>
            <a:chExt cx="7094185" cy="2660807"/>
          </a:xfrm>
        </p:grpSpPr>
        <p:pic>
          <p:nvPicPr>
            <p:cNvPr id="11" name="Picture 10">
              <a:extLst>
                <a:ext uri="{FF2B5EF4-FFF2-40B4-BE49-F238E27FC236}">
                  <a16:creationId xmlns:a16="http://schemas.microsoft.com/office/drawing/2014/main" id="{BA6A7469-7BEC-2CC8-16ED-95EF99D43861}"/>
                </a:ext>
              </a:extLst>
            </p:cNvPr>
            <p:cNvPicPr>
              <a:picLocks noChangeAspect="1"/>
            </p:cNvPicPr>
            <p:nvPr/>
          </p:nvPicPr>
          <p:blipFill>
            <a:blip r:embed="rId3"/>
            <a:stretch>
              <a:fillRect/>
            </a:stretch>
          </p:blipFill>
          <p:spPr>
            <a:xfrm>
              <a:off x="4698594" y="3752850"/>
              <a:ext cx="7094185" cy="548686"/>
            </a:xfrm>
            <a:prstGeom prst="rect">
              <a:avLst/>
            </a:prstGeom>
          </p:spPr>
        </p:pic>
        <p:pic>
          <p:nvPicPr>
            <p:cNvPr id="13" name="Picture 12">
              <a:extLst>
                <a:ext uri="{FF2B5EF4-FFF2-40B4-BE49-F238E27FC236}">
                  <a16:creationId xmlns:a16="http://schemas.microsoft.com/office/drawing/2014/main" id="{1E6A097D-C02A-8136-AEC9-A783FA0ED40A}"/>
                </a:ext>
              </a:extLst>
            </p:cNvPr>
            <p:cNvPicPr>
              <a:picLocks noChangeAspect="1"/>
            </p:cNvPicPr>
            <p:nvPr/>
          </p:nvPicPr>
          <p:blipFill>
            <a:blip r:embed="rId4"/>
            <a:stretch>
              <a:fillRect/>
            </a:stretch>
          </p:blipFill>
          <p:spPr>
            <a:xfrm>
              <a:off x="4698594" y="4282486"/>
              <a:ext cx="7094185" cy="2131171"/>
            </a:xfrm>
            <a:prstGeom prst="rect">
              <a:avLst/>
            </a:prstGeom>
          </p:spPr>
        </p:pic>
      </p:grpSp>
      <p:pic>
        <p:nvPicPr>
          <p:cNvPr id="1026" name="Picture 2" descr="The Pirates of Scurvy Sands: Jonny Duddle: Amazon.co.uk ...">
            <a:extLst>
              <a:ext uri="{FF2B5EF4-FFF2-40B4-BE49-F238E27FC236}">
                <a16:creationId xmlns:a16="http://schemas.microsoft.com/office/drawing/2014/main" id="{9C5EB7DE-FA59-AB9B-F173-3FA5F75ADD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730" y="1044632"/>
            <a:ext cx="2016125" cy="17298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Pirates Next Door (Jonny Duddle): Amazon.co.uk: Duddle ...">
            <a:extLst>
              <a:ext uri="{FF2B5EF4-FFF2-40B4-BE49-F238E27FC236}">
                <a16:creationId xmlns:a16="http://schemas.microsoft.com/office/drawing/2014/main" id="{70C8C4D2-B14B-C7AF-0BB0-997FC83060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9454" y="3997959"/>
            <a:ext cx="2109573" cy="18154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ild Life : The Extraordinary Adventures of Sir David ...">
            <a:extLst>
              <a:ext uri="{FF2B5EF4-FFF2-40B4-BE49-F238E27FC236}">
                <a16:creationId xmlns:a16="http://schemas.microsoft.com/office/drawing/2014/main" id="{9EAF746A-D54A-1D7E-F293-DDDB9280153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4460" y="1392029"/>
            <a:ext cx="1917381" cy="226825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Incredible Book Eating Boy: A Playful Children's Story of How One Boy  Became the Smartest Ever : Jeffers, Oliver, Jeffers, Oliver: Amazon.co.uk:  ...">
            <a:extLst>
              <a:ext uri="{FF2B5EF4-FFF2-40B4-BE49-F238E27FC236}">
                <a16:creationId xmlns:a16="http://schemas.microsoft.com/office/drawing/2014/main" id="{2BB81C5E-DE16-F84A-5F01-5B7C74BB6E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2574" y="3034343"/>
            <a:ext cx="1994536" cy="262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291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99C1F-F9A4-4999-AE34-2702C37180B4}"/>
              </a:ext>
            </a:extLst>
          </p:cNvPr>
          <p:cNvSpPr>
            <a:spLocks noGrp="1"/>
          </p:cNvSpPr>
          <p:nvPr>
            <p:ph type="title"/>
          </p:nvPr>
        </p:nvSpPr>
        <p:spPr/>
        <p:txBody>
          <a:bodyPr/>
          <a:lstStyle/>
          <a:p>
            <a:r>
              <a:rPr lang="en-US" dirty="0"/>
              <a:t>Overview of learning - English</a:t>
            </a:r>
            <a:endParaRPr lang="en-GB" dirty="0"/>
          </a:p>
        </p:txBody>
      </p:sp>
      <p:sp>
        <p:nvSpPr>
          <p:cNvPr id="3" name="Content Placeholder 2">
            <a:extLst>
              <a:ext uri="{FF2B5EF4-FFF2-40B4-BE49-F238E27FC236}">
                <a16:creationId xmlns:a16="http://schemas.microsoft.com/office/drawing/2014/main" id="{9BCD4218-0860-49F7-99FA-C54B04571959}"/>
              </a:ext>
            </a:extLst>
          </p:cNvPr>
          <p:cNvSpPr>
            <a:spLocks noGrp="1"/>
          </p:cNvSpPr>
          <p:nvPr>
            <p:ph idx="1"/>
          </p:nvPr>
        </p:nvSpPr>
        <p:spPr>
          <a:xfrm>
            <a:off x="1097280" y="1845734"/>
            <a:ext cx="5645266" cy="4023360"/>
          </a:xfrm>
        </p:spPr>
        <p:txBody>
          <a:bodyPr/>
          <a:lstStyle/>
          <a:p>
            <a:r>
              <a:rPr lang="en-GB" dirty="0"/>
              <a:t>How to help at home:</a:t>
            </a:r>
          </a:p>
          <a:p>
            <a:pPr marL="342900" indent="-342900">
              <a:buFont typeface="Arial" panose="020B0604020202020204" pitchFamily="34" charset="0"/>
              <a:buChar char="•"/>
            </a:pPr>
            <a:r>
              <a:rPr lang="en-US" dirty="0"/>
              <a:t>Complete homework and practice spellings, including sounding out each word.</a:t>
            </a:r>
          </a:p>
          <a:p>
            <a:pPr marL="342900" indent="-342900">
              <a:buFont typeface="Arial" panose="020B0604020202020204" pitchFamily="34" charset="0"/>
              <a:buChar char="•"/>
            </a:pPr>
            <a:r>
              <a:rPr lang="en-US" dirty="0"/>
              <a:t>Our spellings come from our phonics lessons – this is foundational to their English grammar.</a:t>
            </a:r>
          </a:p>
          <a:p>
            <a:pPr marL="342900" indent="-342900">
              <a:buFont typeface="Arial" panose="020B0604020202020204" pitchFamily="34" charset="0"/>
              <a:buChar char="•"/>
            </a:pPr>
            <a:r>
              <a:rPr lang="en-US" dirty="0"/>
              <a:t>Read every day and ask comprehension questions to engage them.</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740C8561-65F2-4BC0-892F-5060CADB7CDC}"/>
              </a:ext>
            </a:extLst>
          </p:cNvPr>
          <p:cNvPicPr>
            <a:picLocks noChangeAspect="1"/>
          </p:cNvPicPr>
          <p:nvPr/>
        </p:nvPicPr>
        <p:blipFill>
          <a:blip r:embed="rId2"/>
          <a:stretch>
            <a:fillRect/>
          </a:stretch>
        </p:blipFill>
        <p:spPr>
          <a:xfrm>
            <a:off x="8005809" y="1845734"/>
            <a:ext cx="3477110" cy="4744112"/>
          </a:xfrm>
          <a:prstGeom prst="rect">
            <a:avLst/>
          </a:prstGeom>
        </p:spPr>
      </p:pic>
    </p:spTree>
    <p:extLst>
      <p:ext uri="{BB962C8B-B14F-4D97-AF65-F5344CB8AC3E}">
        <p14:creationId xmlns:p14="http://schemas.microsoft.com/office/powerpoint/2010/main" val="1094155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39677-8A75-4FD0-9380-CCB1E7D125FD}"/>
              </a:ext>
            </a:extLst>
          </p:cNvPr>
          <p:cNvSpPr>
            <a:spLocks noGrp="1"/>
          </p:cNvSpPr>
          <p:nvPr>
            <p:ph type="title"/>
          </p:nvPr>
        </p:nvSpPr>
        <p:spPr/>
        <p:txBody>
          <a:bodyPr/>
          <a:lstStyle/>
          <a:p>
            <a:r>
              <a:rPr lang="en-GB" dirty="0"/>
              <a:t>Handwriting</a:t>
            </a:r>
          </a:p>
        </p:txBody>
      </p:sp>
      <p:sp>
        <p:nvSpPr>
          <p:cNvPr id="3" name="Content Placeholder 2">
            <a:extLst>
              <a:ext uri="{FF2B5EF4-FFF2-40B4-BE49-F238E27FC236}">
                <a16:creationId xmlns:a16="http://schemas.microsoft.com/office/drawing/2014/main" id="{DA615C4B-944D-4CE5-A05F-2A500FA049D3}"/>
              </a:ext>
            </a:extLst>
          </p:cNvPr>
          <p:cNvSpPr>
            <a:spLocks noGrp="1"/>
          </p:cNvSpPr>
          <p:nvPr>
            <p:ph idx="1"/>
          </p:nvPr>
        </p:nvSpPr>
        <p:spPr>
          <a:xfrm>
            <a:off x="929123" y="2058171"/>
            <a:ext cx="6277900" cy="3816157"/>
          </a:xfrm>
        </p:spPr>
        <p:txBody>
          <a:bodyPr/>
          <a:lstStyle/>
          <a:p>
            <a:r>
              <a:rPr lang="en-GB" dirty="0"/>
              <a:t>In year 2, our focus is to support the children in neat, cursive writing.</a:t>
            </a:r>
          </a:p>
          <a:p>
            <a:r>
              <a:rPr lang="en-GB" dirty="0"/>
              <a:t>We practise every day, twice a day.</a:t>
            </a:r>
          </a:p>
          <a:p>
            <a:r>
              <a:rPr lang="en-GB" dirty="0"/>
              <a:t>By the end of year 2, the expectation is for your child to join up the writing. </a:t>
            </a:r>
          </a:p>
          <a:p>
            <a:r>
              <a:rPr lang="en-GB" dirty="0"/>
              <a:t>This will prepare them for using a pen in year 3.</a:t>
            </a:r>
          </a:p>
          <a:p>
            <a:endParaRPr lang="en-GB" dirty="0"/>
          </a:p>
        </p:txBody>
      </p:sp>
      <p:pic>
        <p:nvPicPr>
          <p:cNvPr id="4" name="Picture 3">
            <a:extLst>
              <a:ext uri="{FF2B5EF4-FFF2-40B4-BE49-F238E27FC236}">
                <a16:creationId xmlns:a16="http://schemas.microsoft.com/office/drawing/2014/main" id="{69CB49D4-A6B3-47DA-8813-1B2AA16861B8}"/>
              </a:ext>
            </a:extLst>
          </p:cNvPr>
          <p:cNvPicPr>
            <a:picLocks noChangeAspect="1"/>
          </p:cNvPicPr>
          <p:nvPr/>
        </p:nvPicPr>
        <p:blipFill>
          <a:blip r:embed="rId2"/>
          <a:stretch>
            <a:fillRect/>
          </a:stretch>
        </p:blipFill>
        <p:spPr>
          <a:xfrm>
            <a:off x="7007573" y="153909"/>
            <a:ext cx="4771402" cy="6203542"/>
          </a:xfrm>
          <a:prstGeom prst="rect">
            <a:avLst/>
          </a:prstGeom>
        </p:spPr>
      </p:pic>
    </p:spTree>
    <p:extLst>
      <p:ext uri="{BB962C8B-B14F-4D97-AF65-F5344CB8AC3E}">
        <p14:creationId xmlns:p14="http://schemas.microsoft.com/office/powerpoint/2010/main" val="1811673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p:txBody>
          <a:bodyPr/>
          <a:lstStyle/>
          <a:p>
            <a:r>
              <a:rPr lang="en-US" dirty="0"/>
              <a:t>Overview of learning - Mathematics</a:t>
            </a:r>
            <a:endParaRPr lang="en-GB" dirty="0"/>
          </a:p>
        </p:txBody>
      </p:sp>
      <p:pic>
        <p:nvPicPr>
          <p:cNvPr id="4" name="Picture 3">
            <a:extLst>
              <a:ext uri="{FF2B5EF4-FFF2-40B4-BE49-F238E27FC236}">
                <a16:creationId xmlns:a16="http://schemas.microsoft.com/office/drawing/2014/main" id="{9486CC9C-1390-4517-A581-6C12CBEE7E5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88917" y="1961860"/>
            <a:ext cx="5211252" cy="4138689"/>
          </a:xfrm>
          <a:prstGeom prst="rect">
            <a:avLst/>
          </a:prstGeom>
        </p:spPr>
      </p:pic>
      <p:pic>
        <p:nvPicPr>
          <p:cNvPr id="5" name="Picture 4">
            <a:extLst>
              <a:ext uri="{FF2B5EF4-FFF2-40B4-BE49-F238E27FC236}">
                <a16:creationId xmlns:a16="http://schemas.microsoft.com/office/drawing/2014/main" id="{0A474B8C-4C8B-43AC-81DF-E55E22E4E740}"/>
              </a:ext>
            </a:extLst>
          </p:cNvPr>
          <p:cNvPicPr>
            <a:picLocks noChangeAspect="1"/>
          </p:cNvPicPr>
          <p:nvPr/>
        </p:nvPicPr>
        <p:blipFill>
          <a:blip r:embed="rId3"/>
          <a:stretch>
            <a:fillRect/>
          </a:stretch>
        </p:blipFill>
        <p:spPr>
          <a:xfrm>
            <a:off x="5854078" y="2269875"/>
            <a:ext cx="6116902" cy="3263322"/>
          </a:xfrm>
          <a:prstGeom prst="rect">
            <a:avLst/>
          </a:prstGeom>
          <a:ln>
            <a:solidFill>
              <a:schemeClr val="tx1"/>
            </a:solidFill>
          </a:ln>
        </p:spPr>
      </p:pic>
      <p:pic>
        <p:nvPicPr>
          <p:cNvPr id="5122" name="Picture 2" descr="Power Maths | Primary Curriculum">
            <a:extLst>
              <a:ext uri="{FF2B5EF4-FFF2-40B4-BE49-F238E27FC236}">
                <a16:creationId xmlns:a16="http://schemas.microsoft.com/office/drawing/2014/main" id="{69BFC1F4-6CA2-453A-944A-588BEF9BFA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3663" y="397826"/>
            <a:ext cx="1564034" cy="1564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615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p:txBody>
          <a:bodyPr/>
          <a:lstStyle/>
          <a:p>
            <a:r>
              <a:rPr lang="en-US" dirty="0"/>
              <a:t>Overview of learning - Mathematics</a:t>
            </a:r>
            <a:endParaRPr lang="en-GB" dirty="0"/>
          </a:p>
        </p:txBody>
      </p:sp>
      <p:pic>
        <p:nvPicPr>
          <p:cNvPr id="8" name="Content Placeholder 7">
            <a:extLst>
              <a:ext uri="{FF2B5EF4-FFF2-40B4-BE49-F238E27FC236}">
                <a16:creationId xmlns:a16="http://schemas.microsoft.com/office/drawing/2014/main" id="{2CDFECC5-E8DC-4BB2-B106-CD652AF25F53}"/>
              </a:ext>
            </a:extLst>
          </p:cNvPr>
          <p:cNvPicPr>
            <a:picLocks noGrp="1" noChangeAspect="1"/>
          </p:cNvPicPr>
          <p:nvPr>
            <p:ph idx="1"/>
          </p:nvPr>
        </p:nvPicPr>
        <p:blipFill>
          <a:blip r:embed="rId2"/>
          <a:stretch>
            <a:fillRect/>
          </a:stretch>
        </p:blipFill>
        <p:spPr>
          <a:xfrm>
            <a:off x="1461019" y="1737360"/>
            <a:ext cx="8579094" cy="4517715"/>
          </a:xfrm>
          <a:prstGeom prst="rect">
            <a:avLst/>
          </a:prstGeom>
        </p:spPr>
      </p:pic>
    </p:spTree>
    <p:extLst>
      <p:ext uri="{BB962C8B-B14F-4D97-AF65-F5344CB8AC3E}">
        <p14:creationId xmlns:p14="http://schemas.microsoft.com/office/powerpoint/2010/main" val="1813540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312F4-9E98-4E57-8681-D2AA02F52D06}"/>
              </a:ext>
            </a:extLst>
          </p:cNvPr>
          <p:cNvSpPr>
            <a:spLocks noGrp="1"/>
          </p:cNvSpPr>
          <p:nvPr>
            <p:ph type="title"/>
          </p:nvPr>
        </p:nvSpPr>
        <p:spPr/>
        <p:txBody>
          <a:bodyPr/>
          <a:lstStyle/>
          <a:p>
            <a:r>
              <a:rPr lang="en-GB" dirty="0"/>
              <a:t>How to help at home</a:t>
            </a:r>
          </a:p>
        </p:txBody>
      </p:sp>
      <p:pic>
        <p:nvPicPr>
          <p:cNvPr id="4" name="Content Placeholder 3">
            <a:extLst>
              <a:ext uri="{FF2B5EF4-FFF2-40B4-BE49-F238E27FC236}">
                <a16:creationId xmlns:a16="http://schemas.microsoft.com/office/drawing/2014/main" id="{7092A75B-89BC-4258-B4C6-EF608147F36A}"/>
              </a:ext>
            </a:extLst>
          </p:cNvPr>
          <p:cNvPicPr>
            <a:picLocks noGrp="1" noChangeAspect="1"/>
          </p:cNvPicPr>
          <p:nvPr>
            <p:ph idx="1"/>
          </p:nvPr>
        </p:nvPicPr>
        <p:blipFill>
          <a:blip r:embed="rId2"/>
          <a:stretch>
            <a:fillRect/>
          </a:stretch>
        </p:blipFill>
        <p:spPr>
          <a:xfrm>
            <a:off x="142881" y="1942345"/>
            <a:ext cx="6245038" cy="2680017"/>
          </a:xfrm>
          <a:prstGeom prst="rect">
            <a:avLst/>
          </a:prstGeom>
        </p:spPr>
      </p:pic>
      <p:sp>
        <p:nvSpPr>
          <p:cNvPr id="5" name="Oval 4">
            <a:extLst>
              <a:ext uri="{FF2B5EF4-FFF2-40B4-BE49-F238E27FC236}">
                <a16:creationId xmlns:a16="http://schemas.microsoft.com/office/drawing/2014/main" id="{B51A92B3-FDBD-4B06-AF77-4529E7F743C6}"/>
              </a:ext>
            </a:extLst>
          </p:cNvPr>
          <p:cNvSpPr/>
          <p:nvPr/>
        </p:nvSpPr>
        <p:spPr>
          <a:xfrm>
            <a:off x="4709160" y="4225548"/>
            <a:ext cx="1792224" cy="430788"/>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1C24102-1F8D-483C-AB2C-30C235C7A245}"/>
              </a:ext>
            </a:extLst>
          </p:cNvPr>
          <p:cNvPicPr>
            <a:picLocks noChangeAspect="1"/>
          </p:cNvPicPr>
          <p:nvPr/>
        </p:nvPicPr>
        <p:blipFill>
          <a:blip r:embed="rId3"/>
          <a:stretch>
            <a:fillRect/>
          </a:stretch>
        </p:blipFill>
        <p:spPr>
          <a:xfrm>
            <a:off x="7401233" y="1942345"/>
            <a:ext cx="4065343" cy="2914886"/>
          </a:xfrm>
          <a:prstGeom prst="rect">
            <a:avLst/>
          </a:prstGeom>
        </p:spPr>
      </p:pic>
      <p:cxnSp>
        <p:nvCxnSpPr>
          <p:cNvPr id="8" name="Straight Arrow Connector 7">
            <a:extLst>
              <a:ext uri="{FF2B5EF4-FFF2-40B4-BE49-F238E27FC236}">
                <a16:creationId xmlns:a16="http://schemas.microsoft.com/office/drawing/2014/main" id="{19B48F08-B761-4561-9CF8-EB257FA24669}"/>
              </a:ext>
            </a:extLst>
          </p:cNvPr>
          <p:cNvCxnSpPr/>
          <p:nvPr/>
        </p:nvCxnSpPr>
        <p:spPr>
          <a:xfrm>
            <a:off x="6501384" y="3429000"/>
            <a:ext cx="786384" cy="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5219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p:txBody>
          <a:bodyPr/>
          <a:lstStyle/>
          <a:p>
            <a:r>
              <a:rPr lang="en-US" dirty="0"/>
              <a:t>Overview of learning - Science</a:t>
            </a:r>
            <a:endParaRPr lang="en-GB" dirty="0"/>
          </a:p>
        </p:txBody>
      </p:sp>
      <p:sp>
        <p:nvSpPr>
          <p:cNvPr id="3" name="Content Placeholder 2">
            <a:extLst>
              <a:ext uri="{FF2B5EF4-FFF2-40B4-BE49-F238E27FC236}">
                <a16:creationId xmlns:a16="http://schemas.microsoft.com/office/drawing/2014/main" id="{AED27B2B-4440-489F-8A0D-8F0F7786F023}"/>
              </a:ext>
            </a:extLst>
          </p:cNvPr>
          <p:cNvSpPr>
            <a:spLocks noGrp="1"/>
          </p:cNvSpPr>
          <p:nvPr>
            <p:ph idx="1"/>
          </p:nvPr>
        </p:nvSpPr>
        <p:spPr>
          <a:xfrm>
            <a:off x="1097280" y="1845733"/>
            <a:ext cx="10058400" cy="4378603"/>
          </a:xfrm>
        </p:spPr>
        <p:txBody>
          <a:bodyPr numCol="2">
            <a:normAutofit/>
          </a:bodyPr>
          <a:lstStyle/>
          <a:p>
            <a:r>
              <a:rPr lang="en-US" b="1" dirty="0"/>
              <a:t>Autumn term: </a:t>
            </a:r>
          </a:p>
          <a:p>
            <a:pPr marL="342900" indent="-342900">
              <a:buFont typeface="Arial" panose="020B0604020202020204" pitchFamily="34" charset="0"/>
              <a:buChar char="•"/>
            </a:pPr>
            <a:r>
              <a:rPr lang="en-US" dirty="0"/>
              <a:t>Uses of everyday materials (Chemistry and Physics)</a:t>
            </a:r>
          </a:p>
          <a:p>
            <a:pPr marL="342900" indent="-342900">
              <a:buFont typeface="Arial" panose="020B0604020202020204" pitchFamily="34" charset="0"/>
              <a:buChar char="•"/>
            </a:pPr>
            <a:r>
              <a:rPr lang="en-US" dirty="0"/>
              <a:t>Living things and their habitats (Biology)</a:t>
            </a:r>
          </a:p>
          <a:p>
            <a:r>
              <a:rPr lang="en-US" b="1" dirty="0"/>
              <a:t>Spring term:</a:t>
            </a:r>
          </a:p>
          <a:p>
            <a:pPr marL="342900" indent="-342900">
              <a:buFont typeface="Arial" panose="020B0604020202020204" pitchFamily="34" charset="0"/>
              <a:buChar char="•"/>
            </a:pPr>
            <a:r>
              <a:rPr lang="en-US" dirty="0"/>
              <a:t>Animals, Including Humans (Healthy Eating)</a:t>
            </a:r>
          </a:p>
          <a:p>
            <a:pPr marL="342900" indent="-342900">
              <a:buFont typeface="Arial" panose="020B0604020202020204" pitchFamily="34" charset="0"/>
              <a:buChar char="•"/>
            </a:pPr>
            <a:r>
              <a:rPr lang="en-US" dirty="0"/>
              <a:t>Animals, Including Humans (Biology)</a:t>
            </a:r>
          </a:p>
          <a:p>
            <a:pPr marL="342900" indent="-342900">
              <a:buFont typeface="Arial" panose="020B0604020202020204" pitchFamily="34" charset="0"/>
              <a:buChar char="•"/>
            </a:pPr>
            <a:endParaRPr lang="en-US" dirty="0"/>
          </a:p>
          <a:p>
            <a:r>
              <a:rPr lang="en-US" b="1" dirty="0"/>
              <a:t>Summer term: </a:t>
            </a:r>
          </a:p>
          <a:p>
            <a:pPr marL="342900" indent="-342900">
              <a:buFont typeface="Arial" panose="020B0604020202020204" pitchFamily="34" charset="0"/>
              <a:buChar char="•"/>
            </a:pPr>
            <a:r>
              <a:rPr lang="en-US" dirty="0"/>
              <a:t>Plants (biology)</a:t>
            </a:r>
          </a:p>
          <a:p>
            <a:pPr marL="342900" indent="-342900">
              <a:buFont typeface="Arial" panose="020B0604020202020204" pitchFamily="34" charset="0"/>
              <a:buChar char="•"/>
            </a:pPr>
            <a:endParaRPr lang="en-US" b="1"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405003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a:xfrm>
            <a:off x="1097279" y="286603"/>
            <a:ext cx="11011593" cy="1450757"/>
          </a:xfrm>
        </p:spPr>
        <p:txBody>
          <a:bodyPr>
            <a:normAutofit/>
          </a:bodyPr>
          <a:lstStyle/>
          <a:p>
            <a:r>
              <a:rPr lang="en-US" dirty="0"/>
              <a:t>Overview of learning – Foundation subjects</a:t>
            </a:r>
            <a:br>
              <a:rPr lang="en-US" dirty="0"/>
            </a:br>
            <a:r>
              <a:rPr lang="en-US" dirty="0"/>
              <a:t>Autumn - </a:t>
            </a:r>
            <a:endParaRPr lang="en-GB" dirty="0"/>
          </a:p>
        </p:txBody>
      </p:sp>
      <p:sp>
        <p:nvSpPr>
          <p:cNvPr id="3" name="TextBox 2">
            <a:extLst>
              <a:ext uri="{FF2B5EF4-FFF2-40B4-BE49-F238E27FC236}">
                <a16:creationId xmlns:a16="http://schemas.microsoft.com/office/drawing/2014/main" id="{8555B6E4-CDA7-40DA-B214-A19AB17D424C}"/>
              </a:ext>
            </a:extLst>
          </p:cNvPr>
          <p:cNvSpPr txBox="1"/>
          <p:nvPr/>
        </p:nvSpPr>
        <p:spPr>
          <a:xfrm>
            <a:off x="199176" y="1818072"/>
            <a:ext cx="7737816" cy="2308324"/>
          </a:xfrm>
          <a:prstGeom prst="rect">
            <a:avLst/>
          </a:prstGeom>
          <a:noFill/>
        </p:spPr>
        <p:txBody>
          <a:bodyPr wrap="square" rtlCol="0">
            <a:spAutoFit/>
          </a:bodyPr>
          <a:lstStyle/>
          <a:p>
            <a:r>
              <a:rPr lang="en-US" sz="2400" b="1" dirty="0">
                <a:solidFill>
                  <a:schemeClr val="accent6">
                    <a:lumMod val="75000"/>
                  </a:schemeClr>
                </a:solidFill>
              </a:rPr>
              <a:t>Autumn 1</a:t>
            </a:r>
          </a:p>
          <a:p>
            <a:r>
              <a:rPr lang="en-US" sz="2400" b="1" dirty="0"/>
              <a:t>Art : </a:t>
            </a:r>
            <a:r>
              <a:rPr lang="en-US" sz="2400" dirty="0"/>
              <a:t>Claude Monet (Painting and </a:t>
            </a:r>
            <a:r>
              <a:rPr lang="en-US" sz="2400" dirty="0" err="1"/>
              <a:t>watercolours</a:t>
            </a:r>
            <a:r>
              <a:rPr lang="en-US" sz="2400" dirty="0"/>
              <a:t>)</a:t>
            </a:r>
          </a:p>
          <a:p>
            <a:r>
              <a:rPr lang="en-US" sz="2400" b="1" dirty="0"/>
              <a:t>History: </a:t>
            </a:r>
            <a:r>
              <a:rPr lang="en-US" sz="2400" dirty="0"/>
              <a:t>What was the Great Plague?</a:t>
            </a:r>
          </a:p>
          <a:p>
            <a:r>
              <a:rPr lang="en-US" sz="2400" b="1" dirty="0"/>
              <a:t>RE: </a:t>
            </a:r>
            <a:r>
              <a:rPr lang="en-US" sz="2400" dirty="0"/>
              <a:t>How do Christians and Muslims express their beliefs?</a:t>
            </a:r>
          </a:p>
          <a:p>
            <a:r>
              <a:rPr lang="en-US" sz="2400" b="1" dirty="0"/>
              <a:t>Computing: </a:t>
            </a:r>
            <a:r>
              <a:rPr lang="en-US" sz="2400" dirty="0"/>
              <a:t>Robot Algorithms </a:t>
            </a:r>
          </a:p>
          <a:p>
            <a:r>
              <a:rPr lang="en-US" sz="2400" b="1" dirty="0"/>
              <a:t>PSHE: </a:t>
            </a:r>
            <a:r>
              <a:rPr lang="en-US" sz="2400" dirty="0"/>
              <a:t>Being Me in My World</a:t>
            </a:r>
          </a:p>
        </p:txBody>
      </p:sp>
      <p:sp>
        <p:nvSpPr>
          <p:cNvPr id="6" name="Rectangle 5">
            <a:extLst>
              <a:ext uri="{FF2B5EF4-FFF2-40B4-BE49-F238E27FC236}">
                <a16:creationId xmlns:a16="http://schemas.microsoft.com/office/drawing/2014/main" id="{6DBE4960-7B83-48BB-A064-CE2C46777A0C}"/>
              </a:ext>
            </a:extLst>
          </p:cNvPr>
          <p:cNvSpPr/>
          <p:nvPr/>
        </p:nvSpPr>
        <p:spPr>
          <a:xfrm>
            <a:off x="199176" y="3956882"/>
            <a:ext cx="7353768" cy="2677656"/>
          </a:xfrm>
          <a:prstGeom prst="rect">
            <a:avLst/>
          </a:prstGeom>
        </p:spPr>
        <p:txBody>
          <a:bodyPr wrap="square">
            <a:spAutoFit/>
          </a:bodyPr>
          <a:lstStyle/>
          <a:p>
            <a:r>
              <a:rPr lang="en-US" sz="2400" b="1" dirty="0">
                <a:solidFill>
                  <a:schemeClr val="accent6">
                    <a:lumMod val="75000"/>
                  </a:schemeClr>
                </a:solidFill>
              </a:rPr>
              <a:t>Autumn 2</a:t>
            </a:r>
          </a:p>
          <a:p>
            <a:r>
              <a:rPr lang="en-US" sz="2400" b="1" dirty="0"/>
              <a:t>DT : </a:t>
            </a:r>
            <a:r>
              <a:rPr lang="en-US" sz="2400" dirty="0"/>
              <a:t>Textiles – Embroidered pictures</a:t>
            </a:r>
          </a:p>
          <a:p>
            <a:r>
              <a:rPr lang="en-US" sz="2400" b="1" dirty="0"/>
              <a:t>Geography: </a:t>
            </a:r>
            <a:r>
              <a:rPr lang="en-US" sz="2400" dirty="0"/>
              <a:t>Hot and Cold places </a:t>
            </a:r>
          </a:p>
          <a:p>
            <a:r>
              <a:rPr lang="en-US" sz="2400" b="1" dirty="0"/>
              <a:t>RE: </a:t>
            </a:r>
            <a:r>
              <a:rPr lang="en-US" sz="2400" dirty="0"/>
              <a:t>Why is Christmas important to Christians?</a:t>
            </a:r>
          </a:p>
          <a:p>
            <a:r>
              <a:rPr lang="en-US" sz="2400" b="1" dirty="0"/>
              <a:t>Computing: </a:t>
            </a:r>
            <a:r>
              <a:rPr lang="en-US" sz="2400" dirty="0"/>
              <a:t>Digital Photography </a:t>
            </a:r>
          </a:p>
          <a:p>
            <a:r>
              <a:rPr lang="en-US" sz="2400" b="1" dirty="0"/>
              <a:t>PSHE: </a:t>
            </a:r>
            <a:r>
              <a:rPr lang="en-US" sz="2400" dirty="0"/>
              <a:t>Celebrating Differences</a:t>
            </a:r>
          </a:p>
          <a:p>
            <a:endParaRPr lang="en-US" sz="2400" dirty="0">
              <a:solidFill>
                <a:schemeClr val="accent6">
                  <a:lumMod val="75000"/>
                </a:schemeClr>
              </a:solidFill>
            </a:endParaRPr>
          </a:p>
        </p:txBody>
      </p:sp>
      <p:sp>
        <p:nvSpPr>
          <p:cNvPr id="4" name="Rectangle 3">
            <a:extLst>
              <a:ext uri="{FF2B5EF4-FFF2-40B4-BE49-F238E27FC236}">
                <a16:creationId xmlns:a16="http://schemas.microsoft.com/office/drawing/2014/main" id="{2AD707BB-C798-4C51-9F39-F31746F6D312}"/>
              </a:ext>
            </a:extLst>
          </p:cNvPr>
          <p:cNvSpPr/>
          <p:nvPr/>
        </p:nvSpPr>
        <p:spPr>
          <a:xfrm>
            <a:off x="7205047" y="1368028"/>
            <a:ext cx="3950633" cy="369332"/>
          </a:xfrm>
          <a:prstGeom prst="rect">
            <a:avLst/>
          </a:prstGeom>
        </p:spPr>
        <p:txBody>
          <a:bodyPr wrap="none">
            <a:spAutoFit/>
          </a:bodyPr>
          <a:lstStyle/>
          <a:p>
            <a:r>
              <a:rPr lang="en-US" dirty="0">
                <a:solidFill>
                  <a:schemeClr val="accent6">
                    <a:lumMod val="75000"/>
                  </a:schemeClr>
                </a:solidFill>
              </a:rPr>
              <a:t>Music, PSHE and Computing every week</a:t>
            </a:r>
          </a:p>
        </p:txBody>
      </p:sp>
    </p:spTree>
    <p:extLst>
      <p:ext uri="{BB962C8B-B14F-4D97-AF65-F5344CB8AC3E}">
        <p14:creationId xmlns:p14="http://schemas.microsoft.com/office/powerpoint/2010/main" val="693534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a:xfrm>
            <a:off x="1097279" y="286603"/>
            <a:ext cx="11030065" cy="1450757"/>
          </a:xfrm>
        </p:spPr>
        <p:txBody>
          <a:bodyPr>
            <a:normAutofit/>
          </a:bodyPr>
          <a:lstStyle/>
          <a:p>
            <a:r>
              <a:rPr lang="en-US" dirty="0"/>
              <a:t>Overview of learning – Foundation subjects</a:t>
            </a:r>
            <a:br>
              <a:rPr lang="en-US" dirty="0"/>
            </a:br>
            <a:r>
              <a:rPr lang="en-US" dirty="0"/>
              <a:t>Spring - </a:t>
            </a:r>
            <a:endParaRPr lang="en-GB" dirty="0"/>
          </a:p>
        </p:txBody>
      </p:sp>
      <p:sp>
        <p:nvSpPr>
          <p:cNvPr id="3" name="Rectangle 2">
            <a:extLst>
              <a:ext uri="{FF2B5EF4-FFF2-40B4-BE49-F238E27FC236}">
                <a16:creationId xmlns:a16="http://schemas.microsoft.com/office/drawing/2014/main" id="{91D752F4-CD10-4436-80E3-139EEEE6FE5F}"/>
              </a:ext>
            </a:extLst>
          </p:cNvPr>
          <p:cNvSpPr/>
          <p:nvPr/>
        </p:nvSpPr>
        <p:spPr>
          <a:xfrm>
            <a:off x="141838" y="1718360"/>
            <a:ext cx="10952882" cy="4893647"/>
          </a:xfrm>
          <a:prstGeom prst="rect">
            <a:avLst/>
          </a:prstGeom>
        </p:spPr>
        <p:txBody>
          <a:bodyPr wrap="square">
            <a:spAutoFit/>
          </a:bodyPr>
          <a:lstStyle/>
          <a:p>
            <a:r>
              <a:rPr lang="en-US" sz="2400" b="1" dirty="0">
                <a:solidFill>
                  <a:schemeClr val="accent6">
                    <a:lumMod val="75000"/>
                  </a:schemeClr>
                </a:solidFill>
              </a:rPr>
              <a:t>Spring 1</a:t>
            </a:r>
          </a:p>
          <a:p>
            <a:r>
              <a:rPr lang="en-US" sz="2400" b="1" dirty="0"/>
              <a:t> Art: </a:t>
            </a:r>
            <a:r>
              <a:rPr lang="en-US" sz="2400" dirty="0"/>
              <a:t>Sculpting (Traditional African masks)</a:t>
            </a:r>
          </a:p>
          <a:p>
            <a:r>
              <a:rPr lang="en-US" sz="2400" dirty="0"/>
              <a:t> </a:t>
            </a:r>
            <a:r>
              <a:rPr lang="en-US" sz="2400" b="1" dirty="0"/>
              <a:t>RE:</a:t>
            </a:r>
            <a:r>
              <a:rPr lang="en-US" sz="2400" dirty="0"/>
              <a:t> Can sacred books teach us anything?</a:t>
            </a:r>
          </a:p>
          <a:p>
            <a:r>
              <a:rPr lang="en-US" sz="2400" dirty="0"/>
              <a:t> </a:t>
            </a:r>
            <a:r>
              <a:rPr lang="en-US" sz="2400" b="1" dirty="0"/>
              <a:t>History: </a:t>
            </a:r>
            <a:r>
              <a:rPr lang="en-US" sz="2400" dirty="0"/>
              <a:t>Why was the Great Fire of London a significant event?</a:t>
            </a:r>
          </a:p>
          <a:p>
            <a:r>
              <a:rPr lang="en-US" sz="2400" b="1" dirty="0"/>
              <a:t>Computing: </a:t>
            </a:r>
            <a:r>
              <a:rPr lang="en-US" sz="2400" dirty="0"/>
              <a:t>Computer Systems and Networks</a:t>
            </a:r>
          </a:p>
          <a:p>
            <a:r>
              <a:rPr lang="en-US" sz="2400" b="1" dirty="0"/>
              <a:t>PSHE: </a:t>
            </a:r>
            <a:r>
              <a:rPr lang="en-US" sz="2400" dirty="0"/>
              <a:t>Dreams and Goals</a:t>
            </a:r>
          </a:p>
          <a:p>
            <a:r>
              <a:rPr lang="en-US" sz="2400" b="1" dirty="0">
                <a:solidFill>
                  <a:schemeClr val="accent6">
                    <a:lumMod val="75000"/>
                  </a:schemeClr>
                </a:solidFill>
              </a:rPr>
              <a:t>Spring 2</a:t>
            </a:r>
          </a:p>
          <a:p>
            <a:r>
              <a:rPr lang="en-US" sz="2400" b="1" dirty="0"/>
              <a:t>DT: </a:t>
            </a:r>
            <a:r>
              <a:rPr lang="en-US" sz="2400" dirty="0"/>
              <a:t>Cooking and nutrition - Soup</a:t>
            </a:r>
          </a:p>
          <a:p>
            <a:r>
              <a:rPr lang="en-US" sz="2400" b="1" dirty="0"/>
              <a:t>Geography: </a:t>
            </a:r>
            <a:r>
              <a:rPr lang="en-US" sz="2400" dirty="0"/>
              <a:t>The UK (where would you like to live in the UK?)</a:t>
            </a:r>
          </a:p>
          <a:p>
            <a:r>
              <a:rPr lang="en-US" sz="2400" b="1" dirty="0"/>
              <a:t>RE: </a:t>
            </a:r>
            <a:r>
              <a:rPr lang="en-GB" sz="2400" dirty="0"/>
              <a:t>Why and how do people celebrate Easter and Ramadan?</a:t>
            </a:r>
            <a:endParaRPr lang="en-GB" sz="2400" i="1" dirty="0"/>
          </a:p>
          <a:p>
            <a:r>
              <a:rPr lang="en-US" sz="2400" b="1" dirty="0"/>
              <a:t>Computing: </a:t>
            </a:r>
            <a:r>
              <a:rPr lang="en-US" sz="2400" dirty="0"/>
              <a:t>Pictograms </a:t>
            </a:r>
          </a:p>
          <a:p>
            <a:r>
              <a:rPr lang="en-US" sz="2400" b="1" dirty="0"/>
              <a:t>PSHE: </a:t>
            </a:r>
            <a:r>
              <a:rPr lang="en-US" sz="2400" dirty="0"/>
              <a:t>Healthy Me</a:t>
            </a:r>
            <a:endParaRPr lang="en-US" sz="2400" dirty="0">
              <a:solidFill>
                <a:schemeClr val="accent6">
                  <a:lumMod val="75000"/>
                </a:schemeClr>
              </a:solidFill>
            </a:endParaRPr>
          </a:p>
          <a:p>
            <a:endParaRPr lang="en-US" sz="2400" dirty="0"/>
          </a:p>
        </p:txBody>
      </p:sp>
    </p:spTree>
    <p:extLst>
      <p:ext uri="{BB962C8B-B14F-4D97-AF65-F5344CB8AC3E}">
        <p14:creationId xmlns:p14="http://schemas.microsoft.com/office/powerpoint/2010/main" val="3841786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6113E-5EBA-4C9C-8E65-6507AC9A16D4}"/>
              </a:ext>
            </a:extLst>
          </p:cNvPr>
          <p:cNvSpPr>
            <a:spLocks noGrp="1"/>
          </p:cNvSpPr>
          <p:nvPr>
            <p:ph type="title"/>
          </p:nvPr>
        </p:nvSpPr>
        <p:spPr>
          <a:xfrm>
            <a:off x="1097280" y="286603"/>
            <a:ext cx="10780684" cy="1450757"/>
          </a:xfrm>
        </p:spPr>
        <p:txBody>
          <a:bodyPr>
            <a:normAutofit/>
          </a:bodyPr>
          <a:lstStyle/>
          <a:p>
            <a:r>
              <a:rPr lang="en-US" dirty="0"/>
              <a:t>Overview of learning – Foundation subjects</a:t>
            </a:r>
            <a:br>
              <a:rPr lang="en-US" dirty="0"/>
            </a:br>
            <a:r>
              <a:rPr lang="en-US" dirty="0"/>
              <a:t>Summer - </a:t>
            </a:r>
            <a:endParaRPr lang="en-GB" dirty="0"/>
          </a:p>
        </p:txBody>
      </p:sp>
      <p:sp>
        <p:nvSpPr>
          <p:cNvPr id="7" name="Rectangle 6">
            <a:extLst>
              <a:ext uri="{FF2B5EF4-FFF2-40B4-BE49-F238E27FC236}">
                <a16:creationId xmlns:a16="http://schemas.microsoft.com/office/drawing/2014/main" id="{8040C9A1-503D-42B4-B818-C0E6CF742B39}"/>
              </a:ext>
            </a:extLst>
          </p:cNvPr>
          <p:cNvSpPr/>
          <p:nvPr/>
        </p:nvSpPr>
        <p:spPr>
          <a:xfrm>
            <a:off x="132603" y="1589051"/>
            <a:ext cx="10593217" cy="4893647"/>
          </a:xfrm>
          <a:prstGeom prst="rect">
            <a:avLst/>
          </a:prstGeom>
        </p:spPr>
        <p:txBody>
          <a:bodyPr wrap="square">
            <a:spAutoFit/>
          </a:bodyPr>
          <a:lstStyle/>
          <a:p>
            <a:r>
              <a:rPr lang="en-US" sz="2400" b="1" dirty="0">
                <a:solidFill>
                  <a:schemeClr val="accent6">
                    <a:lumMod val="75000"/>
                  </a:schemeClr>
                </a:solidFill>
              </a:rPr>
              <a:t>Summer 1</a:t>
            </a:r>
          </a:p>
          <a:p>
            <a:r>
              <a:rPr lang="en-US" sz="2400" b="1" dirty="0"/>
              <a:t>Art: </a:t>
            </a:r>
            <a:r>
              <a:rPr lang="en-US" sz="2400" dirty="0"/>
              <a:t>Sketching and collage (observational drawings)</a:t>
            </a:r>
            <a:endParaRPr lang="en-US" sz="2400" b="1" dirty="0"/>
          </a:p>
          <a:p>
            <a:r>
              <a:rPr lang="en-US" sz="2400" b="1" dirty="0"/>
              <a:t>RE:</a:t>
            </a:r>
            <a:r>
              <a:rPr lang="en-US" sz="2400" dirty="0"/>
              <a:t> Why are religious buildings sacred?</a:t>
            </a:r>
          </a:p>
          <a:p>
            <a:r>
              <a:rPr lang="en-US" sz="2400" b="1" dirty="0"/>
              <a:t>History: </a:t>
            </a:r>
            <a:r>
              <a:rPr lang="en-US" sz="2400" dirty="0"/>
              <a:t>Mary Seacole and Florence Nightingale – How should we remember these key figures?</a:t>
            </a:r>
          </a:p>
          <a:p>
            <a:r>
              <a:rPr lang="en-US" sz="2400" b="1" dirty="0"/>
              <a:t>Computing: </a:t>
            </a:r>
            <a:r>
              <a:rPr lang="en-US" sz="2400" dirty="0"/>
              <a:t>Making Music</a:t>
            </a:r>
          </a:p>
          <a:p>
            <a:r>
              <a:rPr lang="en-US" sz="2400" b="1" dirty="0"/>
              <a:t>PSHE: </a:t>
            </a:r>
            <a:r>
              <a:rPr lang="en-US" sz="2400" dirty="0"/>
              <a:t>Relationships</a:t>
            </a:r>
            <a:endParaRPr lang="en-US" sz="2400" dirty="0">
              <a:solidFill>
                <a:schemeClr val="accent6">
                  <a:lumMod val="75000"/>
                </a:schemeClr>
              </a:solidFill>
            </a:endParaRPr>
          </a:p>
          <a:p>
            <a:r>
              <a:rPr lang="en-US" sz="2400" b="1" dirty="0">
                <a:solidFill>
                  <a:schemeClr val="accent6">
                    <a:lumMod val="75000"/>
                  </a:schemeClr>
                </a:solidFill>
              </a:rPr>
              <a:t>Summer 2</a:t>
            </a:r>
          </a:p>
          <a:p>
            <a:r>
              <a:rPr lang="en-US" sz="2400" b="1" dirty="0"/>
              <a:t> DT: </a:t>
            </a:r>
            <a:r>
              <a:rPr lang="en-US" sz="2400" dirty="0"/>
              <a:t>Structures and Systems – A chair for a bear</a:t>
            </a:r>
          </a:p>
          <a:p>
            <a:r>
              <a:rPr lang="en-US" sz="2400" b="1" dirty="0"/>
              <a:t>Geography: </a:t>
            </a:r>
            <a:r>
              <a:rPr lang="en-US" sz="2400" dirty="0"/>
              <a:t>Africa (are our lives in Southfields like those who live in Zambia?)</a:t>
            </a:r>
          </a:p>
          <a:p>
            <a:r>
              <a:rPr lang="en-US" sz="2400" b="1" dirty="0"/>
              <a:t>RE: </a:t>
            </a:r>
            <a:r>
              <a:rPr lang="en-GB" sz="2400" dirty="0"/>
              <a:t>Should all religious people pray?</a:t>
            </a:r>
            <a:endParaRPr lang="en-US" sz="2400" b="1" dirty="0"/>
          </a:p>
          <a:p>
            <a:r>
              <a:rPr lang="en-US" sz="2400" b="1" dirty="0"/>
              <a:t>Computing: </a:t>
            </a:r>
            <a:r>
              <a:rPr lang="en-US" sz="2400" dirty="0"/>
              <a:t>Introduction to quizzes</a:t>
            </a:r>
          </a:p>
          <a:p>
            <a:r>
              <a:rPr lang="en-US" sz="2400" b="1" dirty="0"/>
              <a:t>PSHE: </a:t>
            </a:r>
            <a:r>
              <a:rPr lang="en-US" sz="2400" dirty="0"/>
              <a:t>Changing Me</a:t>
            </a:r>
          </a:p>
        </p:txBody>
      </p:sp>
    </p:spTree>
    <p:extLst>
      <p:ext uri="{BB962C8B-B14F-4D97-AF65-F5344CB8AC3E}">
        <p14:creationId xmlns:p14="http://schemas.microsoft.com/office/powerpoint/2010/main" val="2456979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D50A6-1803-46B3-A583-539930FAFD58}"/>
              </a:ext>
            </a:extLst>
          </p:cNvPr>
          <p:cNvSpPr>
            <a:spLocks noGrp="1"/>
          </p:cNvSpPr>
          <p:nvPr>
            <p:ph type="title"/>
          </p:nvPr>
        </p:nvSpPr>
        <p:spPr/>
        <p:txBody>
          <a:bodyPr/>
          <a:lstStyle/>
          <a:p>
            <a:r>
              <a:rPr lang="en-US" dirty="0"/>
              <a:t>Key dates</a:t>
            </a:r>
            <a:endParaRPr lang="en-GB" dirty="0"/>
          </a:p>
        </p:txBody>
      </p:sp>
      <p:sp>
        <p:nvSpPr>
          <p:cNvPr id="3" name="Content Placeholder 2">
            <a:extLst>
              <a:ext uri="{FF2B5EF4-FFF2-40B4-BE49-F238E27FC236}">
                <a16:creationId xmlns:a16="http://schemas.microsoft.com/office/drawing/2014/main" id="{6EE2D389-3312-45A6-90B2-F52BA28CF8C5}"/>
              </a:ext>
            </a:extLst>
          </p:cNvPr>
          <p:cNvSpPr>
            <a:spLocks noGrp="1"/>
          </p:cNvSpPr>
          <p:nvPr>
            <p:ph idx="1"/>
          </p:nvPr>
        </p:nvSpPr>
        <p:spPr>
          <a:xfrm>
            <a:off x="1097280" y="1845734"/>
            <a:ext cx="10058400" cy="4500202"/>
          </a:xfrm>
        </p:spPr>
        <p:txBody>
          <a:bodyPr>
            <a:normAutofit/>
          </a:bodyPr>
          <a:lstStyle/>
          <a:p>
            <a:endParaRPr lang="en-US" sz="2400" baseline="30000" dirty="0"/>
          </a:p>
          <a:p>
            <a:pPr marL="342900" indent="-342900">
              <a:buFont typeface="Arial" panose="020B0604020202020204" pitchFamily="34" charset="0"/>
              <a:buChar char="•"/>
            </a:pPr>
            <a:r>
              <a:rPr lang="en-US" sz="2400" baseline="30000" dirty="0"/>
              <a:t>Fulham Palace Workshop – Monday 21st September</a:t>
            </a:r>
          </a:p>
          <a:p>
            <a:pPr marL="342900" indent="-342900">
              <a:buFont typeface="Arial" panose="020B0604020202020204" pitchFamily="34" charset="0"/>
              <a:buChar char="•"/>
            </a:pPr>
            <a:endParaRPr lang="en-US" sz="2400" baseline="30000" dirty="0"/>
          </a:p>
          <a:p>
            <a:pPr marL="342900" indent="-342900">
              <a:buFont typeface="Arial" panose="020B0604020202020204" pitchFamily="34" charset="0"/>
              <a:buChar char="•"/>
            </a:pPr>
            <a:r>
              <a:rPr lang="en-US" sz="2400" baseline="30000" dirty="0"/>
              <a:t>Workshare assemblies:</a:t>
            </a:r>
          </a:p>
          <a:p>
            <a:r>
              <a:rPr lang="en-US" sz="2400" baseline="30000" dirty="0"/>
              <a:t>Sycamore</a:t>
            </a:r>
            <a:r>
              <a:rPr lang="en-GB" sz="2400" baseline="30000" dirty="0"/>
              <a:t>– Friday 5th February 2027</a:t>
            </a:r>
          </a:p>
          <a:p>
            <a:r>
              <a:rPr lang="en-GB" sz="2400" baseline="30000" dirty="0"/>
              <a:t>Mulberry</a:t>
            </a:r>
            <a:r>
              <a:rPr lang="en-US" sz="2400" baseline="30000" dirty="0"/>
              <a:t> –-  Friday 18th June 2027</a:t>
            </a:r>
          </a:p>
          <a:p>
            <a:endParaRPr lang="en-US" sz="2400" baseline="30000" dirty="0"/>
          </a:p>
          <a:p>
            <a:pPr marL="342900" indent="-342900">
              <a:buFont typeface="Arial" panose="020B0604020202020204" pitchFamily="34" charset="0"/>
              <a:buChar char="•"/>
            </a:pPr>
            <a:r>
              <a:rPr lang="en-US" sz="2400" baseline="30000" dirty="0"/>
              <a:t>Christmas music performance – Thursday 17th December 2026</a:t>
            </a:r>
          </a:p>
          <a:p>
            <a:endParaRPr lang="en-US" sz="2400" baseline="30000" dirty="0"/>
          </a:p>
          <a:p>
            <a:pPr marL="342900" indent="-342900">
              <a:buFont typeface="Arial" panose="020B0604020202020204" pitchFamily="34" charset="0"/>
              <a:buChar char="•"/>
            </a:pPr>
            <a:r>
              <a:rPr lang="en-US" sz="2400" baseline="30000" dirty="0"/>
              <a:t>Year 1 and 2 music assembly – Thursday 1st July 2027</a:t>
            </a:r>
          </a:p>
        </p:txBody>
      </p:sp>
    </p:spTree>
    <p:extLst>
      <p:ext uri="{BB962C8B-B14F-4D97-AF65-F5344CB8AC3E}">
        <p14:creationId xmlns:p14="http://schemas.microsoft.com/office/powerpoint/2010/main" val="2783591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45344-264D-43D6-963C-E52D8D587C0B}"/>
              </a:ext>
            </a:extLst>
          </p:cNvPr>
          <p:cNvSpPr>
            <a:spLocks noGrp="1"/>
          </p:cNvSpPr>
          <p:nvPr>
            <p:ph type="title"/>
          </p:nvPr>
        </p:nvSpPr>
        <p:spPr/>
        <p:txBody>
          <a:bodyPr/>
          <a:lstStyle/>
          <a:p>
            <a:r>
              <a:rPr lang="en-US" dirty="0"/>
              <a:t>Home Learning</a:t>
            </a:r>
            <a:endParaRPr lang="en-GB" dirty="0"/>
          </a:p>
        </p:txBody>
      </p:sp>
      <p:sp>
        <p:nvSpPr>
          <p:cNvPr id="3" name="Content Placeholder 2">
            <a:extLst>
              <a:ext uri="{FF2B5EF4-FFF2-40B4-BE49-F238E27FC236}">
                <a16:creationId xmlns:a16="http://schemas.microsoft.com/office/drawing/2014/main" id="{2BDCAEAF-9585-48C5-AE34-3B694500AC79}"/>
              </a:ext>
            </a:extLst>
          </p:cNvPr>
          <p:cNvSpPr>
            <a:spLocks noGrp="1"/>
          </p:cNvSpPr>
          <p:nvPr>
            <p:ph idx="1"/>
          </p:nvPr>
        </p:nvSpPr>
        <p:spPr>
          <a:xfrm>
            <a:off x="246308" y="2522502"/>
            <a:ext cx="11293420" cy="2955510"/>
          </a:xfrm>
        </p:spPr>
        <p:txBody>
          <a:bodyPr>
            <a:normAutofit/>
          </a:bodyPr>
          <a:lstStyle/>
          <a:p>
            <a:pPr marL="342900" indent="-342900">
              <a:buFont typeface="Arial" panose="020B0604020202020204" pitchFamily="34" charset="0"/>
              <a:buChar char="•"/>
            </a:pPr>
            <a:r>
              <a:rPr lang="en-GB" b="1" dirty="0"/>
              <a:t>Home learning </a:t>
            </a:r>
            <a:r>
              <a:rPr lang="en-GB" dirty="0"/>
              <a:t>is given on a Friday and must be returned to school by the following Wednesday. This will consist of one of Writing, reading or maths and 6 spellings to learn. </a:t>
            </a:r>
          </a:p>
          <a:p>
            <a:pPr marL="342900" indent="-342900">
              <a:buFont typeface="Arial" panose="020B0604020202020204" pitchFamily="34" charset="0"/>
              <a:buChar char="•"/>
            </a:pPr>
            <a:r>
              <a:rPr lang="en-GB" b="1" dirty="0"/>
              <a:t>Reading books</a:t>
            </a:r>
            <a:r>
              <a:rPr lang="en-GB" dirty="0"/>
              <a:t> are changed every Wednesday. We do ask you to remind them as and when they need to change their books. Please remember to sign the reading record when you listen to them read at home.</a:t>
            </a:r>
          </a:p>
          <a:p>
            <a:pPr marL="342900" indent="-342900">
              <a:buFont typeface="Arial" panose="020B0604020202020204" pitchFamily="34" charset="0"/>
              <a:buChar char="•"/>
            </a:pPr>
            <a:r>
              <a:rPr lang="en-GB" b="1" dirty="0"/>
              <a:t>Reading records </a:t>
            </a:r>
            <a:r>
              <a:rPr lang="en-GB" dirty="0"/>
              <a:t>should be bought into school every Wednesday as children should be reading at home every night.  </a:t>
            </a:r>
          </a:p>
          <a:p>
            <a:endParaRPr lang="en-GB" dirty="0"/>
          </a:p>
          <a:p>
            <a:pPr marL="342900" indent="-34290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2206736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F5761-2403-4629-8881-A690DD11E3B8}"/>
              </a:ext>
            </a:extLst>
          </p:cNvPr>
          <p:cNvSpPr>
            <a:spLocks noGrp="1"/>
          </p:cNvSpPr>
          <p:nvPr>
            <p:ph type="title"/>
          </p:nvPr>
        </p:nvSpPr>
        <p:spPr>
          <a:xfrm>
            <a:off x="1066800" y="263527"/>
            <a:ext cx="10058400" cy="1450757"/>
          </a:xfrm>
        </p:spPr>
        <p:txBody>
          <a:bodyPr/>
          <a:lstStyle/>
          <a:p>
            <a:r>
              <a:rPr lang="en-US" dirty="0"/>
              <a:t>Helping at home</a:t>
            </a:r>
            <a:endParaRPr lang="en-GB" dirty="0"/>
          </a:p>
        </p:txBody>
      </p:sp>
      <p:sp>
        <p:nvSpPr>
          <p:cNvPr id="3" name="Content Placeholder 2">
            <a:extLst>
              <a:ext uri="{FF2B5EF4-FFF2-40B4-BE49-F238E27FC236}">
                <a16:creationId xmlns:a16="http://schemas.microsoft.com/office/drawing/2014/main" id="{E397DF1C-CA7E-4045-AA5F-0676F26C7CBE}"/>
              </a:ext>
            </a:extLst>
          </p:cNvPr>
          <p:cNvSpPr>
            <a:spLocks noGrp="1"/>
          </p:cNvSpPr>
          <p:nvPr>
            <p:ph idx="1"/>
          </p:nvPr>
        </p:nvSpPr>
        <p:spPr>
          <a:xfrm>
            <a:off x="1066800" y="1996736"/>
            <a:ext cx="10058400" cy="4023360"/>
          </a:xfrm>
        </p:spPr>
        <p:txBody>
          <a:bodyPr/>
          <a:lstStyle/>
          <a:p>
            <a:pPr marL="342900" indent="-342900">
              <a:buFont typeface="Arial" panose="020B0604020202020204" pitchFamily="34" charset="0"/>
              <a:buChar char="•"/>
            </a:pPr>
            <a:r>
              <a:rPr lang="en-US" dirty="0"/>
              <a:t>Daily reading</a:t>
            </a:r>
          </a:p>
          <a:p>
            <a:pPr marL="342900" indent="-342900">
              <a:buFont typeface="Arial" panose="020B0604020202020204" pitchFamily="34" charset="0"/>
              <a:buChar char="•"/>
            </a:pPr>
            <a:r>
              <a:rPr lang="en-US" dirty="0"/>
              <a:t>Spellings and handwriting</a:t>
            </a:r>
          </a:p>
          <a:p>
            <a:pPr marL="342900" indent="-342900">
              <a:buFont typeface="Arial" panose="020B0604020202020204" pitchFamily="34" charset="0"/>
              <a:buChar char="•"/>
            </a:pPr>
            <a:r>
              <a:rPr lang="en-US" dirty="0"/>
              <a:t>Practise times tables 2, 5, 10 </a:t>
            </a:r>
          </a:p>
          <a:p>
            <a:pPr marL="342900" indent="-342900">
              <a:buFont typeface="Arial" panose="020B0604020202020204" pitchFamily="34" charset="0"/>
              <a:buChar char="•"/>
            </a:pPr>
            <a:r>
              <a:rPr lang="en-US" dirty="0"/>
              <a:t>Practise number bonds up to 20</a:t>
            </a:r>
          </a:p>
          <a:p>
            <a:pPr marL="342900" indent="-342900">
              <a:buFont typeface="Arial" panose="020B0604020202020204" pitchFamily="34" charset="0"/>
              <a:buChar char="•"/>
            </a:pPr>
            <a:r>
              <a:rPr lang="en-US" dirty="0"/>
              <a:t>Handwriting practice</a:t>
            </a:r>
          </a:p>
          <a:p>
            <a:pPr marL="342900" indent="-342900">
              <a:buFont typeface="Arial" panose="020B0604020202020204" pitchFamily="34" charset="0"/>
              <a:buChar char="•"/>
            </a:pPr>
            <a:r>
              <a:rPr lang="en-US" dirty="0"/>
              <a:t>Arithmetic methods on the Sheringdale website</a:t>
            </a:r>
            <a:endParaRPr lang="en-GB" dirty="0"/>
          </a:p>
        </p:txBody>
      </p:sp>
    </p:spTree>
    <p:extLst>
      <p:ext uri="{BB962C8B-B14F-4D97-AF65-F5344CB8AC3E}">
        <p14:creationId xmlns:p14="http://schemas.microsoft.com/office/powerpoint/2010/main" val="3246368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A7CAC-FED9-49B2-BCFE-671D2625024B}"/>
              </a:ext>
            </a:extLst>
          </p:cNvPr>
          <p:cNvSpPr>
            <a:spLocks noGrp="1"/>
          </p:cNvSpPr>
          <p:nvPr>
            <p:ph type="title"/>
          </p:nvPr>
        </p:nvSpPr>
        <p:spPr/>
        <p:txBody>
          <a:bodyPr/>
          <a:lstStyle/>
          <a:p>
            <a:r>
              <a:rPr lang="en-US" dirty="0"/>
              <a:t>Thank you for coming</a:t>
            </a:r>
            <a:endParaRPr lang="en-GB" dirty="0"/>
          </a:p>
        </p:txBody>
      </p:sp>
      <p:sp>
        <p:nvSpPr>
          <p:cNvPr id="3" name="Content Placeholder 2">
            <a:extLst>
              <a:ext uri="{FF2B5EF4-FFF2-40B4-BE49-F238E27FC236}">
                <a16:creationId xmlns:a16="http://schemas.microsoft.com/office/drawing/2014/main" id="{3C81F271-CE22-4092-B033-AEE07FB56CB6}"/>
              </a:ext>
            </a:extLst>
          </p:cNvPr>
          <p:cNvSpPr>
            <a:spLocks noGrp="1"/>
          </p:cNvSpPr>
          <p:nvPr>
            <p:ph idx="1"/>
          </p:nvPr>
        </p:nvSpPr>
        <p:spPr/>
        <p:txBody>
          <a:bodyPr/>
          <a:lstStyle/>
          <a:p>
            <a:r>
              <a:rPr lang="en-GB" dirty="0"/>
              <a:t>This presentation will be available to you on the school website. You will also find the curriculum map for the whole year on there.</a:t>
            </a:r>
          </a:p>
          <a:p>
            <a:r>
              <a:rPr lang="en-GB" dirty="0"/>
              <a:t>If you have any questions throughout the year, please contact the office who will forward these on to us. </a:t>
            </a:r>
          </a:p>
          <a:p>
            <a:r>
              <a:rPr lang="en-GB" dirty="0">
                <a:solidFill>
                  <a:srgbClr val="0070C0"/>
                </a:solidFill>
                <a:hlinkClick r:id="rId3"/>
              </a:rPr>
              <a:t>info@sheringdale.wandsworth.sch.uk</a:t>
            </a:r>
            <a:endParaRPr lang="en-GB" dirty="0">
              <a:solidFill>
                <a:srgbClr val="0070C0"/>
              </a:solidFill>
            </a:endParaRPr>
          </a:p>
          <a:p>
            <a:endParaRPr lang="en-GB" dirty="0">
              <a:solidFill>
                <a:srgbClr val="0070C0"/>
              </a:solidFill>
            </a:endParaRPr>
          </a:p>
          <a:p>
            <a:r>
              <a:rPr lang="en-GB" dirty="0">
                <a:solidFill>
                  <a:schemeClr val="tx1"/>
                </a:solidFill>
              </a:rPr>
              <a:t>Enjoy the rest of your day!</a:t>
            </a:r>
          </a:p>
        </p:txBody>
      </p:sp>
    </p:spTree>
    <p:extLst>
      <p:ext uri="{BB962C8B-B14F-4D97-AF65-F5344CB8AC3E}">
        <p14:creationId xmlns:p14="http://schemas.microsoft.com/office/powerpoint/2010/main" val="372552590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1693</TotalTime>
  <Words>934</Words>
  <Application>Microsoft Office PowerPoint</Application>
  <PresentationFormat>Widescreen</PresentationFormat>
  <Paragraphs>133</Paragraphs>
  <Slides>18</Slides>
  <Notes>7</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Arial</vt:lpstr>
      <vt:lpstr>Calibri</vt:lpstr>
      <vt:lpstr>Century Gothic</vt:lpstr>
      <vt:lpstr>Lobster Two</vt:lpstr>
      <vt:lpstr>Retrospect</vt:lpstr>
      <vt:lpstr>MSPhotoEd.3</vt:lpstr>
      <vt:lpstr>Curriculum Morning</vt:lpstr>
      <vt:lpstr>Welcome</vt:lpstr>
      <vt:lpstr>Who we are</vt:lpstr>
      <vt:lpstr>Timetable</vt:lpstr>
      <vt:lpstr>Overview of learning - English</vt:lpstr>
      <vt:lpstr>Overview of learning - English</vt:lpstr>
      <vt:lpstr>Handwriting</vt:lpstr>
      <vt:lpstr>Overview of learning - Mathematics</vt:lpstr>
      <vt:lpstr>Overview of learning - Mathematics</vt:lpstr>
      <vt:lpstr>How to help at home</vt:lpstr>
      <vt:lpstr>Overview of learning - Science</vt:lpstr>
      <vt:lpstr>Overview of learning – Foundation subjects Autumn - </vt:lpstr>
      <vt:lpstr>Overview of learning – Foundation subjects Spring - </vt:lpstr>
      <vt:lpstr>Overview of learning – Foundation subjects Summer - </vt:lpstr>
      <vt:lpstr>Key dates</vt:lpstr>
      <vt:lpstr>Home Learning</vt:lpstr>
      <vt:lpstr>Helping at home</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Matthews</dc:creator>
  <cp:lastModifiedBy>Nicola Finch</cp:lastModifiedBy>
  <cp:revision>143</cp:revision>
  <dcterms:created xsi:type="dcterms:W3CDTF">2021-09-02T16:05:38Z</dcterms:created>
  <dcterms:modified xsi:type="dcterms:W3CDTF">2026-09-18T07:16:07Z</dcterms:modified>
</cp:coreProperties>
</file>